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83" r:id="rId2"/>
  </p:sldMasterIdLst>
  <p:sldIdLst>
    <p:sldId id="271" r:id="rId3"/>
    <p:sldId id="275" r:id="rId4"/>
    <p:sldId id="300" r:id="rId5"/>
    <p:sldId id="273" r:id="rId6"/>
    <p:sldId id="274" r:id="rId7"/>
    <p:sldId id="285" r:id="rId8"/>
    <p:sldId id="293" r:id="rId9"/>
    <p:sldId id="294" r:id="rId10"/>
    <p:sldId id="295" r:id="rId11"/>
    <p:sldId id="286" r:id="rId12"/>
    <p:sldId id="299" r:id="rId13"/>
    <p:sldId id="287" r:id="rId14"/>
    <p:sldId id="288" r:id="rId15"/>
    <p:sldId id="289" r:id="rId16"/>
    <p:sldId id="296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91" r:id="rId26"/>
    <p:sldId id="284" r:id="rId27"/>
    <p:sldId id="29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40" y="-16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560" y="4529911"/>
            <a:ext cx="5182344" cy="411257"/>
          </a:xfrm>
        </p:spPr>
        <p:txBody>
          <a:bodyPr wrap="square" tIns="36000" bIns="36000" anchor="t" anchorCtr="0">
            <a:sp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of Presentation goes in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560" y="4894312"/>
            <a:ext cx="5184576" cy="406896"/>
          </a:xfrm>
        </p:spPr>
        <p:txBody>
          <a:bodyPr wrap="square">
            <a:spAutoFit/>
          </a:bodyPr>
          <a:lstStyle>
            <a:lvl1pPr marL="0" indent="0" algn="l">
              <a:spcAft>
                <a:spcPts val="0"/>
              </a:spcAft>
              <a:buNone/>
              <a:defRPr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presentation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55576" y="5517232"/>
            <a:ext cx="648072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 userDrawn="1"/>
        </p:nvSpPr>
        <p:spPr>
          <a:xfrm>
            <a:off x="467544" y="5373216"/>
            <a:ext cx="288032" cy="288032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020372" y="4797352"/>
            <a:ext cx="1800000" cy="18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5445224"/>
            <a:ext cx="1634729" cy="534874"/>
          </a:xfrm>
          <a:prstGeom prst="rect">
            <a:avLst/>
          </a:prstGeom>
        </p:spPr>
      </p:pic>
      <p:sp>
        <p:nvSpPr>
          <p:cNvPr id="16" name="Oval 15"/>
          <p:cNvSpPr/>
          <p:nvPr userDrawn="1"/>
        </p:nvSpPr>
        <p:spPr>
          <a:xfrm>
            <a:off x="3707904" y="-2835698"/>
            <a:ext cx="7365753" cy="7365753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317500" ty="0" sx="65000" sy="65000" flip="none" algn="b"/>
          </a:blip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116632" y="1340768"/>
            <a:ext cx="7365753" cy="7365753"/>
          </a:xfrm>
          <a:prstGeom prst="ellipse">
            <a:avLst/>
          </a:prstGeom>
          <a:noFill/>
          <a:ln w="1016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11560" y="5658909"/>
            <a:ext cx="5472112" cy="400110"/>
          </a:xfrm>
          <a:noFill/>
        </p:spPr>
        <p:txBody>
          <a:bodyPr>
            <a:spAutoFit/>
          </a:bodyPr>
          <a:lstStyle>
            <a:lvl1pPr>
              <a:spcAft>
                <a:spcPts val="0"/>
              </a:spcAft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by: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5980098"/>
            <a:ext cx="5472112" cy="400110"/>
          </a:xfrm>
          <a:noFill/>
        </p:spPr>
        <p:txBody>
          <a:bodyPr>
            <a:spAutoFit/>
          </a:bodyPr>
          <a:lstStyle>
            <a:lvl1pPr>
              <a:spcAft>
                <a:spcPts val="0"/>
              </a:spcAft>
              <a:defRPr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Persons Name</a:t>
            </a:r>
          </a:p>
        </p:txBody>
      </p:sp>
    </p:spTree>
    <p:extLst>
      <p:ext uri="{BB962C8B-B14F-4D97-AF65-F5344CB8AC3E}">
        <p14:creationId xmlns:p14="http://schemas.microsoft.com/office/powerpoint/2010/main" val="210102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B8B7F-956E-424E-AE92-BC314E9AE87F}" type="datetimeFigureOut">
              <a:rPr lang="en-GB">
                <a:solidFill>
                  <a:srgbClr val="595959"/>
                </a:solidFill>
              </a:rPr>
              <a:pPr/>
              <a:t>21/09/2018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611761-ED3F-4EE2-8DB5-1C12C88CDB16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 lang="en-GB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45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0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B8B7F-956E-424E-AE92-BC314E9AE87F}" type="datetimeFigureOut">
              <a:rPr lang="en-GB">
                <a:solidFill>
                  <a:srgbClr val="595959"/>
                </a:solidFill>
              </a:rPr>
              <a:pPr/>
              <a:t>21/09/2018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611761-ED3F-4EE2-8DB5-1C12C88CDB16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 lang="en-GB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218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B8B7F-956E-424E-AE92-BC314E9AE87F}" type="datetimeFigureOut">
              <a:rPr lang="en-GB">
                <a:solidFill>
                  <a:srgbClr val="595959"/>
                </a:solidFill>
              </a:rPr>
              <a:pPr/>
              <a:t>21/09/2018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611761-ED3F-4EE2-8DB5-1C12C88CDB16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 lang="en-GB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091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B8B7F-956E-424E-AE92-BC314E9AE87F}" type="datetimeFigureOut">
              <a:rPr lang="en-GB">
                <a:solidFill>
                  <a:srgbClr val="595959"/>
                </a:solidFill>
              </a:rPr>
              <a:pPr/>
              <a:t>21/09/2018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611761-ED3F-4EE2-8DB5-1C12C88CDB16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 lang="en-GB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47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B8B7F-956E-424E-AE92-BC314E9AE87F}" type="datetimeFigureOut">
              <a:rPr lang="en-GB">
                <a:solidFill>
                  <a:srgbClr val="595959"/>
                </a:solidFill>
              </a:rPr>
              <a:pPr/>
              <a:t>21/09/2018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611761-ED3F-4EE2-8DB5-1C12C88CDB16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 lang="en-GB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98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8CB909-2F08-4BBB-9BAF-89F4A6A13303}" type="datetimeFigureOut">
              <a:rPr lang="en-GB">
                <a:solidFill>
                  <a:srgbClr val="595959"/>
                </a:solidFill>
              </a:rPr>
              <a:pPr/>
              <a:t>21/09/2018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8F0F33-D330-438F-B8DE-CBE7EBD5C28E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 lang="en-GB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10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8CB909-2F08-4BBB-9BAF-89F4A6A13303}" type="datetimeFigureOut">
              <a:rPr lang="en-GB">
                <a:solidFill>
                  <a:srgbClr val="595959"/>
                </a:solidFill>
              </a:rPr>
              <a:pPr/>
              <a:t>21/09/2018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8F0F33-D330-438F-B8DE-CBE7EBD5C28E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 lang="en-GB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700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C Pictur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555759"/>
                </a:solidFill>
                <a:latin typeface="Frutiger LT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8314" y="1196851"/>
            <a:ext cx="3959671" cy="3816326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16017" y="1196754"/>
            <a:ext cx="3960441" cy="3816423"/>
          </a:xfrm>
          <a:prstGeom prst="rect">
            <a:avLst/>
          </a:prstGeom>
        </p:spPr>
        <p:txBody>
          <a:bodyPr/>
          <a:lstStyle>
            <a:lvl1pPr>
              <a:buNone/>
              <a:defRPr sz="2400" b="0">
                <a:solidFill>
                  <a:srgbClr val="555759"/>
                </a:solidFill>
                <a:latin typeface="Frutiger LT" pitchFamily="2" charset="0"/>
              </a:defRPr>
            </a:lvl1pPr>
            <a:lvl2pPr>
              <a:buFont typeface="Arial" pitchFamily="34" charset="0"/>
              <a:buChar char="•"/>
              <a:defRPr sz="2400">
                <a:solidFill>
                  <a:srgbClr val="555759"/>
                </a:solidFill>
                <a:latin typeface="Frutiger LT" pitchFamily="2" charset="0"/>
              </a:defRPr>
            </a:lvl2pPr>
            <a:lvl3pPr>
              <a:defRPr sz="2400">
                <a:solidFill>
                  <a:srgbClr val="555759"/>
                </a:solidFill>
                <a:latin typeface="Frutiger LT" pitchFamily="2" charset="0"/>
              </a:defRPr>
            </a:lvl3pPr>
            <a:lvl4pPr>
              <a:buFont typeface="Arial" pitchFamily="34" charset="0"/>
              <a:buChar char="•"/>
              <a:defRPr sz="2400">
                <a:solidFill>
                  <a:srgbClr val="555759"/>
                </a:solidFill>
                <a:latin typeface="Frutiger LT" pitchFamily="2" charset="0"/>
              </a:defRPr>
            </a:lvl4pPr>
            <a:lvl5pPr>
              <a:buFont typeface="Arial" pitchFamily="34" charset="0"/>
              <a:buChar char="•"/>
              <a:defRPr sz="2400">
                <a:solidFill>
                  <a:srgbClr val="555759"/>
                </a:solidFill>
                <a:latin typeface="Frutiger LT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054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560" y="4529911"/>
            <a:ext cx="5182344" cy="411257"/>
          </a:xfrm>
        </p:spPr>
        <p:txBody>
          <a:bodyPr wrap="square" tIns="36000" bIns="36000" anchor="t" anchorCtr="0">
            <a:sp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of Presentation goes in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560" y="4894312"/>
            <a:ext cx="5184576" cy="406896"/>
          </a:xfrm>
        </p:spPr>
        <p:txBody>
          <a:bodyPr wrap="square">
            <a:spAutoFit/>
          </a:bodyPr>
          <a:lstStyle>
            <a:lvl1pPr marL="0" indent="0" algn="l">
              <a:spcAft>
                <a:spcPts val="0"/>
              </a:spcAft>
              <a:buNone/>
              <a:defRPr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presentation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55576" y="5517232"/>
            <a:ext cx="648072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 userDrawn="1"/>
        </p:nvSpPr>
        <p:spPr>
          <a:xfrm>
            <a:off x="467544" y="5373216"/>
            <a:ext cx="288032" cy="288032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020372" y="4797352"/>
            <a:ext cx="1800000" cy="18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5445224"/>
            <a:ext cx="1634729" cy="534874"/>
          </a:xfrm>
          <a:prstGeom prst="rect">
            <a:avLst/>
          </a:prstGeom>
        </p:spPr>
      </p:pic>
      <p:sp>
        <p:nvSpPr>
          <p:cNvPr id="16" name="Oval 15"/>
          <p:cNvSpPr/>
          <p:nvPr userDrawn="1"/>
        </p:nvSpPr>
        <p:spPr>
          <a:xfrm>
            <a:off x="3707904" y="-2835698"/>
            <a:ext cx="7365753" cy="7365753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317500" ty="0" sx="65000" sy="65000" flip="none" algn="b"/>
          </a:blip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1116632" y="1340768"/>
            <a:ext cx="7365753" cy="7365753"/>
          </a:xfrm>
          <a:prstGeom prst="ellipse">
            <a:avLst/>
          </a:prstGeom>
          <a:noFill/>
          <a:ln w="1016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11560" y="5658909"/>
            <a:ext cx="5472112" cy="400110"/>
          </a:xfrm>
          <a:noFill/>
        </p:spPr>
        <p:txBody>
          <a:bodyPr>
            <a:spAutoFit/>
          </a:bodyPr>
          <a:lstStyle>
            <a:lvl1pPr>
              <a:spcAft>
                <a:spcPts val="0"/>
              </a:spcAft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by: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5980098"/>
            <a:ext cx="5472112" cy="400110"/>
          </a:xfrm>
          <a:noFill/>
        </p:spPr>
        <p:txBody>
          <a:bodyPr>
            <a:spAutoFit/>
          </a:bodyPr>
          <a:lstStyle>
            <a:lvl1pPr>
              <a:spcAft>
                <a:spcPts val="0"/>
              </a:spcAft>
              <a:defRPr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Persons Name</a:t>
            </a:r>
          </a:p>
        </p:txBody>
      </p:sp>
    </p:spTree>
    <p:extLst>
      <p:ext uri="{BB962C8B-B14F-4D97-AF65-F5344CB8AC3E}">
        <p14:creationId xmlns:p14="http://schemas.microsoft.com/office/powerpoint/2010/main" val="1440459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6135239" y="-243408"/>
            <a:ext cx="7365753" cy="7365753"/>
          </a:xfrm>
          <a:prstGeom prst="ellipse">
            <a:avLst/>
          </a:prstGeom>
          <a:noFill/>
          <a:ln w="1016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Heading for content slide with text and pictures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Bullets in here</a:t>
            </a:r>
          </a:p>
          <a:p>
            <a:pPr lvl="1"/>
            <a:r>
              <a:rPr lang="en-US" dirty="0" smtClean="0"/>
              <a:t>Also here if needs be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7544" y="764704"/>
            <a:ext cx="648072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179512" y="620688"/>
            <a:ext cx="288032" cy="288032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7020372" y="4797352"/>
            <a:ext cx="1800000" cy="18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5445224"/>
            <a:ext cx="1634729" cy="53487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268760"/>
            <a:ext cx="6696744" cy="427062"/>
          </a:xfrm>
          <a:noFill/>
          <a:ln>
            <a:noFill/>
          </a:ln>
        </p:spPr>
        <p:txBody>
          <a:bodyPr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Typical Subhead can go in here if required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1"/>
          </p:nvPr>
        </p:nvSpPr>
        <p:spPr>
          <a:xfrm>
            <a:off x="7056372" y="1052928"/>
            <a:ext cx="1728000" cy="1728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7056372" y="2924940"/>
            <a:ext cx="1728000" cy="1728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52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6135239" y="-243408"/>
            <a:ext cx="7365753" cy="7365753"/>
          </a:xfrm>
          <a:prstGeom prst="ellipse">
            <a:avLst/>
          </a:prstGeom>
          <a:noFill/>
          <a:ln w="1016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Heading for content slide with text and pictures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Bullets in here</a:t>
            </a:r>
          </a:p>
          <a:p>
            <a:pPr lvl="1"/>
            <a:r>
              <a:rPr lang="en-US" dirty="0" smtClean="0"/>
              <a:t>Also here if needs be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7544" y="764704"/>
            <a:ext cx="648072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179512" y="620688"/>
            <a:ext cx="288032" cy="288032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7020372" y="4797352"/>
            <a:ext cx="1800000" cy="18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5445224"/>
            <a:ext cx="1634729" cy="53487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268760"/>
            <a:ext cx="6696744" cy="427062"/>
          </a:xfrm>
          <a:noFill/>
          <a:ln>
            <a:noFill/>
          </a:ln>
        </p:spPr>
        <p:txBody>
          <a:bodyPr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Typical Subhead can go in here if required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1"/>
          </p:nvPr>
        </p:nvSpPr>
        <p:spPr>
          <a:xfrm>
            <a:off x="7056372" y="1052928"/>
            <a:ext cx="1728000" cy="1728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7056372" y="2924940"/>
            <a:ext cx="1728000" cy="1728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039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7143351" y="-243408"/>
            <a:ext cx="7365753" cy="7365753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190500" ty="0" sx="85000" sy="85000" flip="none" algn="r"/>
          </a:blipFill>
          <a:ln w="1016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Heading for content slide with text and pictures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Bullets in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7544" y="764704"/>
            <a:ext cx="648072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179512" y="620688"/>
            <a:ext cx="288032" cy="288032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7020372" y="4797352"/>
            <a:ext cx="1800000" cy="18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5445224"/>
            <a:ext cx="1634729" cy="534874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268760"/>
            <a:ext cx="6696744" cy="427062"/>
          </a:xfrm>
          <a:noFill/>
          <a:ln>
            <a:noFill/>
          </a:ln>
        </p:spPr>
        <p:txBody>
          <a:bodyPr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Typical Subhead can go in here if required</a:t>
            </a:r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1"/>
          </p:nvPr>
        </p:nvSpPr>
        <p:spPr>
          <a:xfrm>
            <a:off x="478160" y="4797344"/>
            <a:ext cx="1728000" cy="1728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2686924" y="4797344"/>
            <a:ext cx="1728000" cy="1728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4827221" y="4797344"/>
            <a:ext cx="1728000" cy="1728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04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7143351" y="-243408"/>
            <a:ext cx="7365753" cy="7365753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190500" ty="0" sx="85000" sy="85000" flip="none" algn="r"/>
          </a:blipFill>
          <a:ln w="1016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Heading for content slide with quote text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7544" y="764704"/>
            <a:ext cx="648072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179512" y="620688"/>
            <a:ext cx="288032" cy="288032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7020372" y="4797352"/>
            <a:ext cx="1800000" cy="18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5445224"/>
            <a:ext cx="1634729" cy="53487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340768"/>
            <a:ext cx="6480720" cy="4356584"/>
          </a:xfrm>
        </p:spPr>
        <p:txBody>
          <a:bodyPr anchor="ctr" anchorCtr="0">
            <a:noAutofit/>
          </a:bodyPr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 smtClean="0"/>
              <a:t>“Motivational phrases or presentation key-points can go in here to add emphasis to a slide”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664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87623" y="1268760"/>
            <a:ext cx="6480721" cy="4320480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ts val="4000"/>
              </a:lnSpc>
              <a:spcAft>
                <a:spcPts val="1000"/>
              </a:spcAft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 buffer slide which could carry a sub-section introduction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27584" y="-243408"/>
            <a:ext cx="7365753" cy="7365753"/>
          </a:xfrm>
          <a:prstGeom prst="ellipse">
            <a:avLst/>
          </a:prstGeom>
          <a:noFill/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7020472" y="4797352"/>
            <a:ext cx="1800000" cy="1800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5445224"/>
            <a:ext cx="1634729" cy="53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98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87623" y="1268760"/>
            <a:ext cx="6480721" cy="4320480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ts val="4000"/>
              </a:lnSpc>
              <a:spcAft>
                <a:spcPts val="1000"/>
              </a:spcAft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 buffer slide which could carry a sub-section introduction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27584" y="-243408"/>
            <a:ext cx="7365753" cy="7365753"/>
          </a:xfrm>
          <a:prstGeom prst="ellipse">
            <a:avLst/>
          </a:prstGeom>
          <a:noFill/>
          <a:ln w="1016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7020472" y="4797352"/>
            <a:ext cx="1800000" cy="18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5445224"/>
            <a:ext cx="1634729" cy="53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86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6135239" y="-243408"/>
            <a:ext cx="7365753" cy="7365753"/>
          </a:xfrm>
          <a:prstGeom prst="ellipse">
            <a:avLst/>
          </a:prstGeom>
          <a:noFill/>
          <a:ln w="1016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 for two column 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 which appears in here.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88024" y="1628801"/>
            <a:ext cx="4038600" cy="316855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 which appears in here.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544" y="764704"/>
            <a:ext cx="648072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 userDrawn="1"/>
        </p:nvSpPr>
        <p:spPr>
          <a:xfrm>
            <a:off x="179512" y="620688"/>
            <a:ext cx="288032" cy="288032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7020372" y="4797352"/>
            <a:ext cx="1800000" cy="18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5445224"/>
            <a:ext cx="1634729" cy="53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67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6135239" y="-243408"/>
            <a:ext cx="7365753" cy="7365753"/>
          </a:xfrm>
          <a:prstGeom prst="ellipse">
            <a:avLst/>
          </a:prstGeom>
          <a:noFill/>
          <a:ln w="1016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 for two column content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639762"/>
          </a:xfrm>
        </p:spPr>
        <p:txBody>
          <a:bodyPr anchor="b">
            <a:normAutofit/>
          </a:bodyPr>
          <a:lstStyle>
            <a:lvl1pPr marL="0" indent="0">
              <a:lnSpc>
                <a:spcPts val="2400"/>
              </a:lnSpc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980530"/>
            <a:ext cx="4040188" cy="395128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 baseline="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 which appears in here.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639762"/>
          </a:xfrm>
        </p:spPr>
        <p:txBody>
          <a:bodyPr anchor="b">
            <a:normAutofit/>
          </a:bodyPr>
          <a:lstStyle>
            <a:lvl1pPr marL="0" indent="0">
              <a:lnSpc>
                <a:spcPts val="2400"/>
              </a:lnSpc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980530"/>
            <a:ext cx="4041775" cy="262247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 which appears in here.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7544" y="764704"/>
            <a:ext cx="648072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>
            <a:off x="179512" y="620688"/>
            <a:ext cx="288032" cy="288032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7020372" y="4797352"/>
            <a:ext cx="1800000" cy="18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5445224"/>
            <a:ext cx="1634729" cy="53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44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6135239" y="-243408"/>
            <a:ext cx="7365753" cy="7365753"/>
          </a:xfrm>
          <a:prstGeom prst="ellipse">
            <a:avLst/>
          </a:prstGeom>
          <a:noFill/>
          <a:ln w="1016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 for blank page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67544" y="764704"/>
            <a:ext cx="648072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 userDrawn="1"/>
        </p:nvSpPr>
        <p:spPr>
          <a:xfrm>
            <a:off x="179512" y="620688"/>
            <a:ext cx="288032" cy="288032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7020372" y="4797352"/>
            <a:ext cx="1800000" cy="18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5445224"/>
            <a:ext cx="1634729" cy="53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7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B8B7F-956E-424E-AE92-BC314E9AE87F}" type="datetimeFigureOut">
              <a:rPr lang="en-GB">
                <a:solidFill>
                  <a:srgbClr val="595959"/>
                </a:solidFill>
              </a:rPr>
              <a:pPr/>
              <a:t>21/09/2018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611761-ED3F-4EE2-8DB5-1C12C88CDB16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 lang="en-GB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08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0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B8B7F-956E-424E-AE92-BC314E9AE87F}" type="datetimeFigureOut">
              <a:rPr lang="en-GB">
                <a:solidFill>
                  <a:srgbClr val="595959"/>
                </a:solidFill>
              </a:rPr>
              <a:pPr/>
              <a:t>21/09/2018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611761-ED3F-4EE2-8DB5-1C12C88CDB16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 lang="en-GB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92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B8B7F-956E-424E-AE92-BC314E9AE87F}" type="datetimeFigureOut">
              <a:rPr lang="en-GB">
                <a:solidFill>
                  <a:srgbClr val="595959"/>
                </a:solidFill>
              </a:rPr>
              <a:pPr/>
              <a:t>21/09/2018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611761-ED3F-4EE2-8DB5-1C12C88CDB16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 lang="en-GB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550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7143351" y="-243408"/>
            <a:ext cx="7365753" cy="7365753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190500" ty="0" sx="85000" sy="85000" flip="none" algn="r"/>
          </a:blipFill>
          <a:ln w="1016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Heading for content slide with text and pictures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Bullets in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7544" y="764704"/>
            <a:ext cx="648072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179512" y="620688"/>
            <a:ext cx="288032" cy="288032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7020372" y="4797352"/>
            <a:ext cx="1800000" cy="18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5445224"/>
            <a:ext cx="1634729" cy="534874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268760"/>
            <a:ext cx="6696744" cy="427062"/>
          </a:xfrm>
          <a:noFill/>
          <a:ln>
            <a:noFill/>
          </a:ln>
        </p:spPr>
        <p:txBody>
          <a:bodyPr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Typical Subhead can go in here if required</a:t>
            </a:r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1"/>
          </p:nvPr>
        </p:nvSpPr>
        <p:spPr>
          <a:xfrm>
            <a:off x="478160" y="4797344"/>
            <a:ext cx="1728000" cy="1728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2686924" y="4797344"/>
            <a:ext cx="1728000" cy="1728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4827221" y="4797344"/>
            <a:ext cx="1728000" cy="1728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79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B8B7F-956E-424E-AE92-BC314E9AE87F}" type="datetimeFigureOut">
              <a:rPr lang="en-GB">
                <a:solidFill>
                  <a:srgbClr val="595959"/>
                </a:solidFill>
              </a:rPr>
              <a:pPr/>
              <a:t>21/09/2018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611761-ED3F-4EE2-8DB5-1C12C88CDB16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 lang="en-GB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26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B8B7F-956E-424E-AE92-BC314E9AE87F}" type="datetimeFigureOut">
              <a:rPr lang="en-GB">
                <a:solidFill>
                  <a:srgbClr val="595959"/>
                </a:solidFill>
              </a:rPr>
              <a:pPr/>
              <a:t>21/09/2018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611761-ED3F-4EE2-8DB5-1C12C88CDB16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 lang="en-GB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05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8CB909-2F08-4BBB-9BAF-89F4A6A13303}" type="datetimeFigureOut">
              <a:rPr lang="en-GB">
                <a:solidFill>
                  <a:srgbClr val="595959"/>
                </a:solidFill>
              </a:rPr>
              <a:pPr/>
              <a:t>21/09/2018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8F0F33-D330-438F-B8DE-CBE7EBD5C28E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 lang="en-GB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972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8CB909-2F08-4BBB-9BAF-89F4A6A13303}" type="datetimeFigureOut">
              <a:rPr lang="en-GB">
                <a:solidFill>
                  <a:srgbClr val="595959"/>
                </a:solidFill>
              </a:rPr>
              <a:pPr/>
              <a:t>21/09/2018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8F0F33-D330-438F-B8DE-CBE7EBD5C28E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 lang="en-GB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4193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C Pictur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555759"/>
                </a:solidFill>
                <a:latin typeface="Frutiger LT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8314" y="1196851"/>
            <a:ext cx="3959671" cy="3816326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16017" y="1196754"/>
            <a:ext cx="3960441" cy="3816423"/>
          </a:xfrm>
          <a:prstGeom prst="rect">
            <a:avLst/>
          </a:prstGeom>
        </p:spPr>
        <p:txBody>
          <a:bodyPr/>
          <a:lstStyle>
            <a:lvl1pPr>
              <a:buNone/>
              <a:defRPr sz="2400" b="0">
                <a:solidFill>
                  <a:srgbClr val="555759"/>
                </a:solidFill>
                <a:latin typeface="Frutiger LT" pitchFamily="2" charset="0"/>
              </a:defRPr>
            </a:lvl1pPr>
            <a:lvl2pPr>
              <a:buFont typeface="Arial" pitchFamily="34" charset="0"/>
              <a:buChar char="•"/>
              <a:defRPr sz="2400">
                <a:solidFill>
                  <a:srgbClr val="555759"/>
                </a:solidFill>
                <a:latin typeface="Frutiger LT" pitchFamily="2" charset="0"/>
              </a:defRPr>
            </a:lvl2pPr>
            <a:lvl3pPr>
              <a:defRPr sz="2400">
                <a:solidFill>
                  <a:srgbClr val="555759"/>
                </a:solidFill>
                <a:latin typeface="Frutiger LT" pitchFamily="2" charset="0"/>
              </a:defRPr>
            </a:lvl3pPr>
            <a:lvl4pPr>
              <a:buFont typeface="Arial" pitchFamily="34" charset="0"/>
              <a:buChar char="•"/>
              <a:defRPr sz="2400">
                <a:solidFill>
                  <a:srgbClr val="555759"/>
                </a:solidFill>
                <a:latin typeface="Frutiger LT" pitchFamily="2" charset="0"/>
              </a:defRPr>
            </a:lvl4pPr>
            <a:lvl5pPr>
              <a:buFont typeface="Arial" pitchFamily="34" charset="0"/>
              <a:buChar char="•"/>
              <a:defRPr sz="2400">
                <a:solidFill>
                  <a:srgbClr val="555759"/>
                </a:solidFill>
                <a:latin typeface="Frutiger LT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06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7143351" y="-243408"/>
            <a:ext cx="7365753" cy="7365753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190500" ty="0" sx="85000" sy="85000" flip="none" algn="r"/>
          </a:blipFill>
          <a:ln w="1016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Heading for content slide with quote text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7544" y="764704"/>
            <a:ext cx="648072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179512" y="620688"/>
            <a:ext cx="288032" cy="288032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7020372" y="4797352"/>
            <a:ext cx="1800000" cy="18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5445224"/>
            <a:ext cx="1634729" cy="53487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340768"/>
            <a:ext cx="6480720" cy="4356584"/>
          </a:xfrm>
        </p:spPr>
        <p:txBody>
          <a:bodyPr anchor="ctr" anchorCtr="0">
            <a:noAutofit/>
          </a:bodyPr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 smtClean="0"/>
              <a:t>“Motivational phrases or presentation key-points can go in here to add emphasis to a slide”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6352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87623" y="1268760"/>
            <a:ext cx="6480721" cy="4320480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ts val="4000"/>
              </a:lnSpc>
              <a:spcAft>
                <a:spcPts val="1000"/>
              </a:spcAft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 buffer slide which could carry a sub-section introduction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27584" y="-243408"/>
            <a:ext cx="7365753" cy="7365753"/>
          </a:xfrm>
          <a:prstGeom prst="ellipse">
            <a:avLst/>
          </a:prstGeom>
          <a:noFill/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7020472" y="4797352"/>
            <a:ext cx="1800000" cy="1800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5445224"/>
            <a:ext cx="1634729" cy="53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43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87623" y="1268760"/>
            <a:ext cx="6480721" cy="4320480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ts val="4000"/>
              </a:lnSpc>
              <a:spcAft>
                <a:spcPts val="1000"/>
              </a:spcAft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 buffer slide which could carry a sub-section introduction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27584" y="-243408"/>
            <a:ext cx="7365753" cy="7365753"/>
          </a:xfrm>
          <a:prstGeom prst="ellipse">
            <a:avLst/>
          </a:prstGeom>
          <a:noFill/>
          <a:ln w="1016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7020472" y="4797352"/>
            <a:ext cx="1800000" cy="18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5445224"/>
            <a:ext cx="1634729" cy="53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4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6135239" y="-243408"/>
            <a:ext cx="7365753" cy="7365753"/>
          </a:xfrm>
          <a:prstGeom prst="ellipse">
            <a:avLst/>
          </a:prstGeom>
          <a:noFill/>
          <a:ln w="1016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 for two column 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 which appears in here.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88024" y="1628801"/>
            <a:ext cx="4038600" cy="316855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 which appears in here.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544" y="764704"/>
            <a:ext cx="648072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 userDrawn="1"/>
        </p:nvSpPr>
        <p:spPr>
          <a:xfrm>
            <a:off x="179512" y="620688"/>
            <a:ext cx="288032" cy="288032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7020372" y="4797352"/>
            <a:ext cx="1800000" cy="18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5445224"/>
            <a:ext cx="1634729" cy="53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62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6135239" y="-243408"/>
            <a:ext cx="7365753" cy="7365753"/>
          </a:xfrm>
          <a:prstGeom prst="ellipse">
            <a:avLst/>
          </a:prstGeom>
          <a:noFill/>
          <a:ln w="1016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 for two column content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639762"/>
          </a:xfrm>
        </p:spPr>
        <p:txBody>
          <a:bodyPr anchor="b">
            <a:normAutofit/>
          </a:bodyPr>
          <a:lstStyle>
            <a:lvl1pPr marL="0" indent="0">
              <a:lnSpc>
                <a:spcPts val="2400"/>
              </a:lnSpc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980530"/>
            <a:ext cx="4040188" cy="395128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 baseline="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 which appears in here.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639762"/>
          </a:xfrm>
        </p:spPr>
        <p:txBody>
          <a:bodyPr anchor="b">
            <a:normAutofit/>
          </a:bodyPr>
          <a:lstStyle>
            <a:lvl1pPr marL="0" indent="0">
              <a:lnSpc>
                <a:spcPts val="2400"/>
              </a:lnSpc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980530"/>
            <a:ext cx="4041775" cy="262247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 which appears in here.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7544" y="764704"/>
            <a:ext cx="648072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>
            <a:off x="179512" y="620688"/>
            <a:ext cx="288032" cy="288032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7020372" y="4797352"/>
            <a:ext cx="1800000" cy="18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5445224"/>
            <a:ext cx="1634729" cy="53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08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6135239" y="-243408"/>
            <a:ext cx="7365753" cy="7365753"/>
          </a:xfrm>
          <a:prstGeom prst="ellipse">
            <a:avLst/>
          </a:prstGeom>
          <a:noFill/>
          <a:ln w="1016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 for blank page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67544" y="764704"/>
            <a:ext cx="648072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 userDrawn="1"/>
        </p:nvSpPr>
        <p:spPr>
          <a:xfrm>
            <a:off x="179512" y="620688"/>
            <a:ext cx="288032" cy="288032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7020372" y="4797352"/>
            <a:ext cx="1800000" cy="18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5445224"/>
            <a:ext cx="1634729" cy="53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Heading for this content slide would go in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6480000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5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kern="1200" cap="all" spc="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Clr>
          <a:srgbClr val="C7B053"/>
        </a:buClr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0"/>
        </a:spcBef>
        <a:buClr>
          <a:srgbClr val="C7B05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buClr>
          <a:srgbClr val="C7B05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buClr>
          <a:srgbClr val="C7B05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Clr>
          <a:srgbClr val="C7B05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Heading for this content slide would go in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6480000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64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kern="1200" cap="all" spc="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Clr>
          <a:srgbClr val="C7B053"/>
        </a:buClr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0"/>
        </a:spcBef>
        <a:buClr>
          <a:srgbClr val="C7B05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buClr>
          <a:srgbClr val="C7B05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buClr>
          <a:srgbClr val="C7B05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Clr>
          <a:srgbClr val="C7B05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077072"/>
            <a:ext cx="5400600" cy="792089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LAUNCH OF THE CIRCULAR ECONOMY CLUB </a:t>
            </a:r>
            <a:br>
              <a:rPr lang="en-GB" sz="2800" b="1" dirty="0" smtClean="0"/>
            </a:br>
            <a:r>
              <a:rPr lang="en-GB" sz="2800" b="1" dirty="0" smtClean="0"/>
              <a:t>LIVERPOOL CITY REGION</a:t>
            </a:r>
            <a:endParaRPr lang="en-GB" sz="28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7544" y="5157192"/>
            <a:ext cx="5904656" cy="1008112"/>
          </a:xfrm>
        </p:spPr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</a:rPr>
              <a:t>Carl Beer, Chief Executive</a:t>
            </a:r>
          </a:p>
          <a:p>
            <a:r>
              <a:rPr lang="en-GB" b="1" dirty="0" smtClean="0">
                <a:solidFill>
                  <a:schemeClr val="tx1">
                    <a:lumMod val="50000"/>
                  </a:schemeClr>
                </a:solidFill>
              </a:rPr>
              <a:t>Merseyside Recycling and Waste Authority</a:t>
            </a:r>
            <a:endParaRPr lang="en-GB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3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8660"/>
            <a:ext cx="6950417" cy="600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09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Circular Economy EXAMPLES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160748"/>
            <a:ext cx="6444716" cy="4896544"/>
          </a:xfrm>
        </p:spPr>
        <p:txBody>
          <a:bodyPr>
            <a:normAutofit lnSpcReduction="10000"/>
          </a:bodyPr>
          <a:lstStyle/>
          <a:p>
            <a:pPr marL="342900" lvl="0" indent="-342900" algn="l" fontAlgn="t">
              <a:lnSpc>
                <a:spcPct val="100000"/>
              </a:lnSpc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Re-using</a:t>
            </a:r>
            <a:endParaRPr lang="en-GB" sz="2400" dirty="0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pPr lvl="0" algn="l" fontAlgn="t">
              <a:lnSpc>
                <a:spcPct val="100000"/>
              </a:lnSpc>
              <a:spcAft>
                <a:spcPts val="0"/>
              </a:spcAft>
              <a:buClrTx/>
            </a:pPr>
            <a:endParaRPr lang="en-GB" sz="2400" dirty="0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pPr marL="342900" lvl="0" indent="-342900" algn="l" fontAlgn="t">
              <a:lnSpc>
                <a:spcPct val="100000"/>
              </a:lnSpc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GB" sz="2400" dirty="0">
                <a:solidFill>
                  <a:srgbClr val="595959"/>
                </a:solidFill>
                <a:latin typeface="Arial" charset="0"/>
                <a:cs typeface="Arial" charset="0"/>
              </a:rPr>
              <a:t>Cooking from leftover food</a:t>
            </a:r>
          </a:p>
          <a:p>
            <a:pPr marL="342900" lvl="0" indent="-342900" algn="l" fontAlgn="t">
              <a:lnSpc>
                <a:spcPct val="100000"/>
              </a:lnSpc>
              <a:spcAft>
                <a:spcPts val="0"/>
              </a:spcAft>
              <a:buClrTx/>
              <a:buFont typeface="Arial" pitchFamily="34" charset="0"/>
              <a:buChar char="•"/>
            </a:pPr>
            <a:endParaRPr lang="en-GB" sz="2400" dirty="0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pPr marL="342900" lvl="0" indent="-342900" algn="l" fontAlgn="t">
              <a:lnSpc>
                <a:spcPct val="100000"/>
              </a:lnSpc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GB" sz="2400" dirty="0">
                <a:solidFill>
                  <a:srgbClr val="595959"/>
                </a:solidFill>
                <a:latin typeface="Arial" charset="0"/>
                <a:cs typeface="Arial" charset="0"/>
              </a:rPr>
              <a:t>Repairing</a:t>
            </a:r>
          </a:p>
          <a:p>
            <a:pPr lvl="0" algn="l" fontAlgn="t">
              <a:lnSpc>
                <a:spcPct val="100000"/>
              </a:lnSpc>
              <a:spcAft>
                <a:spcPts val="0"/>
              </a:spcAft>
              <a:buClrTx/>
            </a:pPr>
            <a:endParaRPr lang="en-GB" sz="2400" dirty="0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pPr marL="342900" lvl="0" indent="-342900" algn="l" fontAlgn="t">
              <a:lnSpc>
                <a:spcPct val="100000"/>
              </a:lnSpc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GB" sz="2400" dirty="0">
                <a:solidFill>
                  <a:srgbClr val="595959"/>
                </a:solidFill>
                <a:latin typeface="Arial" charset="0"/>
                <a:cs typeface="Arial" charset="0"/>
              </a:rPr>
              <a:t>Remanufacturing</a:t>
            </a:r>
          </a:p>
          <a:p>
            <a:pPr marL="342900" lvl="0" indent="-342900" algn="l" fontAlgn="t">
              <a:lnSpc>
                <a:spcPct val="100000"/>
              </a:lnSpc>
              <a:spcAft>
                <a:spcPts val="0"/>
              </a:spcAft>
              <a:buClrTx/>
              <a:buFont typeface="Arial" pitchFamily="34" charset="0"/>
              <a:buChar char="•"/>
            </a:pPr>
            <a:endParaRPr lang="en-GB" sz="2400" dirty="0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pPr marL="342900" lvl="0" indent="-342900" algn="l" fontAlgn="t">
              <a:lnSpc>
                <a:spcPct val="100000"/>
              </a:lnSpc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GB" sz="2400" dirty="0">
                <a:solidFill>
                  <a:srgbClr val="595959"/>
                </a:solidFill>
                <a:latin typeface="Arial" charset="0"/>
                <a:cs typeface="Arial" charset="0"/>
              </a:rPr>
              <a:t>Product design for longevity, recyclability</a:t>
            </a:r>
          </a:p>
          <a:p>
            <a:pPr marL="342900" lvl="0" indent="-342900" algn="l" fontAlgn="t">
              <a:lnSpc>
                <a:spcPct val="100000"/>
              </a:lnSpc>
              <a:spcAft>
                <a:spcPts val="0"/>
              </a:spcAft>
              <a:buClrTx/>
              <a:buFont typeface="Arial" pitchFamily="34" charset="0"/>
              <a:buChar char="•"/>
            </a:pPr>
            <a:endParaRPr lang="en-GB" sz="2400" dirty="0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pPr marL="342900" lvl="0" indent="-342900" algn="l" fontAlgn="t">
              <a:lnSpc>
                <a:spcPct val="100000"/>
              </a:lnSpc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GB" sz="2400" dirty="0">
                <a:solidFill>
                  <a:srgbClr val="595959"/>
                </a:solidFill>
                <a:latin typeface="Arial" charset="0"/>
                <a:cs typeface="Arial" charset="0"/>
              </a:rPr>
              <a:t>Process design and control for greater </a:t>
            </a:r>
            <a:r>
              <a:rPr lang="en-GB" sz="2400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efficiency</a:t>
            </a:r>
          </a:p>
          <a:p>
            <a:pPr marL="342900" lvl="0" indent="-342900" algn="l" fontAlgn="t">
              <a:lnSpc>
                <a:spcPct val="100000"/>
              </a:lnSpc>
              <a:spcAft>
                <a:spcPts val="0"/>
              </a:spcAft>
              <a:buClrTx/>
              <a:buFont typeface="Arial" pitchFamily="34" charset="0"/>
              <a:buChar char="•"/>
            </a:pPr>
            <a:endParaRPr lang="en-GB" sz="2400" dirty="0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pPr marL="342900" lvl="0" indent="-342900" algn="l" fontAlgn="t">
              <a:lnSpc>
                <a:spcPct val="100000"/>
              </a:lnSpc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595959"/>
                </a:solidFill>
                <a:latin typeface="Arial" charset="0"/>
                <a:cs typeface="Arial" charset="0"/>
              </a:rPr>
              <a:t>Paying for the service not the product</a:t>
            </a:r>
            <a:endParaRPr lang="en-GB" sz="2400" dirty="0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9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12" y="1376773"/>
            <a:ext cx="2930788" cy="477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80" y="1268760"/>
            <a:ext cx="3138600" cy="484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16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052736"/>
            <a:ext cx="2949332" cy="558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3314953" cy="515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48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846984"/>
            <a:ext cx="4027955" cy="539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2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634082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How much more ‘circular’ could household waste be?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8" name="Picture 2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3" y="1016732"/>
            <a:ext cx="6991727" cy="574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03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The circular economy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11"/>
          <p:cNvSpPr>
            <a:spLocks noGrp="1"/>
          </p:cNvSpPr>
          <p:nvPr>
            <p:ph idx="1"/>
          </p:nvPr>
        </p:nvSpPr>
        <p:spPr>
          <a:xfrm>
            <a:off x="251520" y="1268760"/>
            <a:ext cx="6624736" cy="4353347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dirty="0" smtClean="0"/>
              <a:t>BREXIT and supply chains for 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dirty="0" smtClean="0"/>
              <a:t>E-commerce websites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dirty="0" smtClean="0"/>
              <a:t>GPS tracking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dirty="0" smtClean="0"/>
              <a:t>Online shopping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dirty="0" smtClean="0"/>
              <a:t>Online food shopping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dirty="0" smtClean="0"/>
              <a:t>3D printing at home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dirty="0" smtClean="0"/>
              <a:t>Paperless transactions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dirty="0" smtClean="0"/>
              <a:t>Electronic waste recovery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dirty="0" smtClean="0"/>
              <a:t>Leasing -  from cars to clothes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dirty="0" smtClean="0"/>
              <a:t>Robotics and AI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dirty="0" smtClean="0"/>
              <a:t>Battery power storage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72425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The circular economy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11"/>
          <p:cNvSpPr>
            <a:spLocks noGrp="1"/>
          </p:cNvSpPr>
          <p:nvPr>
            <p:ph idx="1"/>
          </p:nvPr>
        </p:nvSpPr>
        <p:spPr>
          <a:xfrm>
            <a:off x="251520" y="1268760"/>
            <a:ext cx="6624736" cy="435334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dirty="0" smtClean="0"/>
              <a:t>Closed loop systems – where waste from one process becomes the input to another process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dirty="0" smtClean="0"/>
              <a:t>Eco design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dirty="0" smtClean="0"/>
              <a:t>Focus on ‘quality’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dirty="0" smtClean="0"/>
              <a:t>Faster adoption of new technologies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dirty="0" smtClean="0"/>
              <a:t>Redesign of components, materials and products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dirty="0" smtClean="0"/>
              <a:t>Redesign of business processes (product as service)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dirty="0" smtClean="0"/>
              <a:t>Sustainable use of resources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23373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1331640" y="5661248"/>
            <a:ext cx="568863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circular economy club liverpool city region </a:t>
            </a:r>
            <a:endParaRPr lang="en-GB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0" name="Google Shape;147;p18"/>
          <p:cNvSpPr txBox="1"/>
          <p:nvPr/>
        </p:nvSpPr>
        <p:spPr>
          <a:xfrm>
            <a:off x="486869" y="1988840"/>
            <a:ext cx="6286237" cy="163110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GB" sz="2400" b="1" dirty="0">
                <a:solidFill>
                  <a:srgbClr val="595959">
                    <a:lumMod val="50000"/>
                  </a:srgbClr>
                </a:solidFill>
                <a:ea typeface="Arial"/>
                <a:cs typeface="Arial"/>
                <a:sym typeface="Arial"/>
              </a:rPr>
              <a:t>The Circular Economy Club (CEC) is the international network of over 2,600 circular economy professionals and organisations</a:t>
            </a:r>
            <a:r>
              <a:rPr lang="en-GB" sz="2400" b="1" dirty="0">
                <a:solidFill>
                  <a:srgbClr val="595959">
                    <a:lumMod val="50000"/>
                  </a:srgbClr>
                </a:solidFill>
              </a:rPr>
              <a:t> from over 60 countries.</a:t>
            </a:r>
            <a:endParaRPr sz="2400" b="1" dirty="0">
              <a:solidFill>
                <a:srgbClr val="595959">
                  <a:lumMod val="50000"/>
                </a:srgbClr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48;p1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9752" y="863283"/>
            <a:ext cx="2969865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51;p18"/>
          <p:cNvSpPr txBox="1"/>
          <p:nvPr/>
        </p:nvSpPr>
        <p:spPr>
          <a:xfrm>
            <a:off x="1763688" y="3777357"/>
            <a:ext cx="4361177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GB" sz="2400" b="1" dirty="0">
                <a:solidFill>
                  <a:srgbClr val="DFD29D">
                    <a:lumMod val="50000"/>
                  </a:srgbClr>
                </a:solidFill>
                <a:ea typeface="Nunito Light"/>
                <a:cs typeface="Nunito Light"/>
                <a:sym typeface="Nunito Light"/>
              </a:rPr>
              <a:t>Non-profit | Global </a:t>
            </a:r>
            <a:endParaRPr sz="2400" b="1" dirty="0">
              <a:solidFill>
                <a:srgbClr val="DFD29D">
                  <a:lumMod val="50000"/>
                </a:srgbClr>
              </a:solidFill>
              <a:ea typeface="Nunito Light"/>
              <a:cs typeface="Nunito Light"/>
              <a:sym typeface="Nunito Light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GB" sz="2400" b="1" dirty="0">
                <a:solidFill>
                  <a:srgbClr val="DFD29D">
                    <a:lumMod val="50000"/>
                  </a:srgbClr>
                </a:solidFill>
                <a:ea typeface="Nunito Light"/>
                <a:cs typeface="Nunito Light"/>
                <a:sym typeface="Nunito Light"/>
              </a:rPr>
              <a:t>Anyone can join online for free</a:t>
            </a:r>
            <a:endParaRPr sz="2400" b="1" dirty="0">
              <a:solidFill>
                <a:srgbClr val="DFD29D">
                  <a:lumMod val="50000"/>
                </a:srgbClr>
              </a:solidFill>
              <a:ea typeface="Nunito Light"/>
              <a:cs typeface="Nunito Light"/>
              <a:sym typeface="Nunito Light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2400" dirty="0">
              <a:solidFill>
                <a:srgbClr val="DFD29D">
                  <a:lumMod val="50000"/>
                </a:srgbClr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pic>
        <p:nvPicPr>
          <p:cNvPr id="19" name="Picture Placeholder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869" y="4797248"/>
            <a:ext cx="1728000" cy="1728000"/>
          </a:xfrm>
          <a:prstGeom prst="ellipse">
            <a:avLst/>
          </a:prstGeom>
          <a:solidFill>
            <a:schemeClr val="accent6"/>
          </a:solidFill>
        </p:spPr>
      </p:pic>
      <p:pic>
        <p:nvPicPr>
          <p:cNvPr id="20" name="Picture Placeholder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1515" y="4797248"/>
            <a:ext cx="1728000" cy="1728000"/>
          </a:xfrm>
          <a:prstGeom prst="ellipse">
            <a:avLst/>
          </a:prstGeom>
          <a:solidFill>
            <a:schemeClr val="accent6"/>
          </a:solidFill>
        </p:spPr>
      </p:pic>
      <p:pic>
        <p:nvPicPr>
          <p:cNvPr id="21" name="Picture Placeholder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16701" y="4797248"/>
            <a:ext cx="1728000" cy="1728000"/>
          </a:xfrm>
          <a:prstGeom prst="ellipse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291800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1331640" y="5661248"/>
            <a:ext cx="568863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circular economy club liverpool city region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51520" y="908720"/>
            <a:ext cx="7344816" cy="360040"/>
          </a:xfrm>
        </p:spPr>
        <p:txBody>
          <a:bodyPr>
            <a:noAutofit/>
          </a:bodyPr>
          <a:lstStyle/>
          <a:p>
            <a:pPr lvl="0" algn="l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</a:pPr>
            <a:r>
              <a:rPr lang="en-GB" sz="1800" b="1" dirty="0" smtClean="0">
                <a:latin typeface="+mj-lt"/>
                <a:ea typeface="Gill Sans"/>
                <a:cs typeface="Gill Sans"/>
                <a:sym typeface="Gill Sans"/>
              </a:rPr>
              <a:t>WHY </a:t>
            </a:r>
            <a:r>
              <a:rPr lang="en-GB" sz="1800" b="1" dirty="0">
                <a:latin typeface="+mj-lt"/>
              </a:rPr>
              <a:t>establish a circular economy club</a:t>
            </a:r>
            <a:r>
              <a:rPr lang="en-GB" sz="1800" b="1" dirty="0" smtClean="0">
                <a:latin typeface="+mj-lt"/>
                <a:ea typeface="Gill Sans"/>
                <a:cs typeface="Gill Sans"/>
                <a:sym typeface="Gill Sans"/>
              </a:rPr>
              <a:t>? </a:t>
            </a:r>
            <a:endParaRPr lang="en-GB" sz="1800" dirty="0">
              <a:latin typeface="+mj-lt"/>
            </a:endParaRPr>
          </a:p>
        </p:txBody>
      </p:sp>
      <p:pic>
        <p:nvPicPr>
          <p:cNvPr id="9" name="Google Shape;216;p20" descr="2017.06.19.png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12776"/>
            <a:ext cx="6804000" cy="16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Google Shape;215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4437112"/>
            <a:ext cx="6732000" cy="16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 Placeholder 12"/>
          <p:cNvSpPr txBox="1">
            <a:spLocks/>
          </p:cNvSpPr>
          <p:nvPr/>
        </p:nvSpPr>
        <p:spPr>
          <a:xfrm>
            <a:off x="241221" y="3429000"/>
            <a:ext cx="6779051" cy="57606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C7B053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C7B05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C7B05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C7B05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Clr>
                <a:srgbClr val="C7B05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Aft>
                <a:spcPts val="0"/>
              </a:spcAft>
              <a:buClr>
                <a:srgbClr val="595959"/>
              </a:buClr>
            </a:pPr>
            <a:r>
              <a:rPr lang="en-GB" sz="7200" b="1" cap="none" dirty="0" smtClean="0">
                <a:solidFill>
                  <a:srgbClr val="00837D"/>
                </a:solidFill>
                <a:ea typeface="Gill Sans"/>
                <a:cs typeface="Gill Sans"/>
                <a:sym typeface="Gill Sans"/>
              </a:rPr>
              <a:t>Bring the local business community  together to solve local challenges </a:t>
            </a:r>
          </a:p>
          <a:p>
            <a:pPr algn="l">
              <a:lnSpc>
                <a:spcPct val="120000"/>
              </a:lnSpc>
              <a:spcAft>
                <a:spcPts val="0"/>
              </a:spcAft>
              <a:buClr>
                <a:srgbClr val="595959"/>
              </a:buClr>
            </a:pPr>
            <a:r>
              <a:rPr lang="en-GB" sz="7200" b="1" cap="none" dirty="0" smtClean="0">
                <a:solidFill>
                  <a:srgbClr val="00837D"/>
                </a:solidFill>
                <a:ea typeface="Gill Sans"/>
                <a:cs typeface="Gill Sans"/>
                <a:sym typeface="Gill Sans"/>
              </a:rPr>
              <a:t>when implementing the circular economy.</a:t>
            </a:r>
          </a:p>
          <a:p>
            <a:pPr>
              <a:lnSpc>
                <a:spcPct val="120000"/>
              </a:lnSpc>
            </a:pPr>
            <a:endParaRPr lang="en-GB" dirty="0">
              <a:solidFill>
                <a:srgbClr val="0083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7944" y="260648"/>
            <a:ext cx="3024336" cy="2802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7" name="Picture 3" descr="\\cifsfiler\mrwaredirect$\gill_c\Desktop\maxresdefault 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307" y="2625283"/>
            <a:ext cx="3748804" cy="45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806" y="3419751"/>
            <a:ext cx="3308118" cy="31977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3928" y="3419750"/>
            <a:ext cx="2982348" cy="31977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260647"/>
            <a:ext cx="3666600" cy="2062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446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920372" y="2636912"/>
            <a:ext cx="0" cy="216044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circular economy club liverpool city region</a:t>
            </a:r>
            <a:endParaRPr lang="en-GB" b="1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251520" y="1412776"/>
            <a:ext cx="6480000" cy="4353347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 smtClean="0"/>
              <a:t>Build on the enthusiasm, drive and expertise that’s already here.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 smtClean="0"/>
              <a:t>Develop a forum to share and develop expertise and knowledge in the sustainable use of resources.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b="1" dirty="0"/>
              <a:t>Develop and deliver resource management projects that reduce what we throw away, retain value and create employment</a:t>
            </a:r>
            <a:r>
              <a:rPr lang="en-GB" b="1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/>
              <a:t>Accelerate circular economy activities across the Liverpool City </a:t>
            </a:r>
            <a:r>
              <a:rPr lang="en-GB" b="1" dirty="0" smtClean="0"/>
              <a:t>Region.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b="1" dirty="0"/>
              <a:t>Share experiences and </a:t>
            </a:r>
            <a:r>
              <a:rPr lang="en-GB" b="1" dirty="0" smtClean="0"/>
              <a:t>expertise</a:t>
            </a: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/>
              <a:t>L</a:t>
            </a:r>
            <a:r>
              <a:rPr lang="en-GB" b="1" dirty="0" smtClean="0"/>
              <a:t>earn from an </a:t>
            </a:r>
            <a:r>
              <a:rPr lang="en-GB" b="1" dirty="0"/>
              <a:t>international network of more than 2,600 circular economy professionals </a:t>
            </a:r>
            <a:r>
              <a:rPr lang="en-GB" b="1" dirty="0" smtClean="0"/>
              <a:t>and organisations </a:t>
            </a:r>
            <a:r>
              <a:rPr lang="en-GB" b="1" dirty="0"/>
              <a:t>across 60 countries. </a:t>
            </a:r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1520" y="980728"/>
            <a:ext cx="6696744" cy="427062"/>
          </a:xfrm>
        </p:spPr>
        <p:txBody>
          <a:bodyPr/>
          <a:lstStyle/>
          <a:p>
            <a:r>
              <a:rPr lang="en-GB" b="1" dirty="0" smtClean="0"/>
              <a:t>Why establish a circular economy club?</a:t>
            </a:r>
            <a:endParaRPr lang="en-GB" b="1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915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4400" b="1" i="1" dirty="0" smtClean="0"/>
              <a:t>The Circular Economy Club Liverpool City Region</a:t>
            </a:r>
          </a:p>
          <a:p>
            <a:r>
              <a:rPr lang="en-GB" sz="4400" b="1" i="1" dirty="0" smtClean="0">
                <a:solidFill>
                  <a:schemeClr val="accent1">
                    <a:lumMod val="50000"/>
                  </a:schemeClr>
                </a:solidFill>
              </a:rPr>
              <a:t>BECOME A MEMBER</a:t>
            </a:r>
            <a:endParaRPr lang="en-GB" sz="4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1331640" y="5661248"/>
            <a:ext cx="568863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circular economy club liverpool city region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95536" y="1412776"/>
            <a:ext cx="6624736" cy="4353347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 smtClean="0"/>
              <a:t>Hear from practitioners who have already changed the way they do things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 smtClean="0"/>
              <a:t>Check if your organisation is using resources in the most efficient way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 smtClean="0"/>
              <a:t>Use circular economy thinking to: </a:t>
            </a:r>
          </a:p>
          <a:p>
            <a:pPr marL="1085850" lvl="1" indent="-342900"/>
            <a:r>
              <a:rPr lang="en-GB" b="1" dirty="0" smtClean="0"/>
              <a:t>Save money</a:t>
            </a:r>
          </a:p>
          <a:p>
            <a:pPr marL="1085850" lvl="1" indent="-342900"/>
            <a:r>
              <a:rPr lang="en-GB" b="1" dirty="0" smtClean="0"/>
              <a:t>Create jobs</a:t>
            </a:r>
          </a:p>
          <a:p>
            <a:pPr marL="1085850" lvl="1" indent="-342900"/>
            <a:r>
              <a:rPr lang="en-GB" b="1" dirty="0" smtClean="0"/>
              <a:t>Reduce impact on the environment </a:t>
            </a:r>
          </a:p>
          <a:p>
            <a:pPr marL="1085850" lvl="1" indent="-342900"/>
            <a:r>
              <a:rPr lang="en-GB" b="1" dirty="0" smtClean="0"/>
              <a:t>Create social value</a:t>
            </a:r>
          </a:p>
          <a:p>
            <a:pPr marL="1085850" lvl="1" indent="-342900"/>
            <a:r>
              <a:rPr lang="en-GB" b="1" dirty="0" smtClean="0"/>
              <a:t>Improve unique selling proposition (USP)</a:t>
            </a:r>
            <a:endParaRPr lang="en-GB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51520" y="980728"/>
            <a:ext cx="6696744" cy="427062"/>
          </a:xfrm>
        </p:spPr>
        <p:txBody>
          <a:bodyPr/>
          <a:lstStyle/>
          <a:p>
            <a:r>
              <a:rPr lang="en-GB" b="1" dirty="0" smtClean="0"/>
              <a:t>What’s in it for me?</a:t>
            </a:r>
            <a:endParaRPr lang="en-GB" b="1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6"/>
          </a:solidFill>
        </p:spPr>
      </p:pic>
      <p:pic>
        <p:nvPicPr>
          <p:cNvPr id="3" name="Picture Placeholder 2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577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1331640" y="5661248"/>
            <a:ext cx="568863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circular economy club liverpool city region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59892" y="1391563"/>
            <a:ext cx="6480000" cy="4353347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 smtClean="0"/>
              <a:t>Get access to best practice and toolkits to help you improve performance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 smtClean="0"/>
              <a:t>Get ideas to set your business apart from the crowd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 smtClean="0"/>
              <a:t>Increase your business contacts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 smtClean="0"/>
              <a:t>See the circular economy in action on the ground in the Liverpool City Region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 smtClean="0"/>
              <a:t>Tell your story and promote better business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 Placeholder 12"/>
          <p:cNvSpPr txBox="1">
            <a:spLocks/>
          </p:cNvSpPr>
          <p:nvPr/>
        </p:nvSpPr>
        <p:spPr>
          <a:xfrm>
            <a:off x="251520" y="980728"/>
            <a:ext cx="6696744" cy="4270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C7B053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C7B05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C7B05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C7B05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Clr>
                <a:srgbClr val="C7B05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rgbClr val="00837D"/>
                </a:solidFill>
              </a:rPr>
              <a:t>What’s in it for me?</a:t>
            </a:r>
            <a:endParaRPr lang="en-GB" b="1" dirty="0">
              <a:solidFill>
                <a:srgbClr val="0083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8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HAPPENS NEXT? </a:t>
            </a:r>
            <a:endParaRPr lang="en-GB" b="1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79512" y="1412776"/>
            <a:ext cx="7128792" cy="4968552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chemeClr val="tx1">
                    <a:lumMod val="50000"/>
                  </a:schemeClr>
                </a:solidFill>
              </a:rPr>
              <a:t>Join the CLUB: </a:t>
            </a:r>
            <a:r>
              <a:rPr lang="en-GB" sz="1800" b="1" u="sng" dirty="0" smtClean="0">
                <a:solidFill>
                  <a:schemeClr val="tx2">
                    <a:lumMod val="50000"/>
                  </a:schemeClr>
                </a:solidFill>
              </a:rPr>
              <a:t>www.circulareconomyclub.com/s2-register</a:t>
            </a:r>
            <a:endParaRPr lang="en-GB" sz="1800" b="1" u="sng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chemeClr val="accent5">
                    <a:lumMod val="50000"/>
                  </a:schemeClr>
                </a:solidFill>
              </a:rPr>
              <a:t>Join the CEC LCR Linkedin Group: </a:t>
            </a:r>
            <a:r>
              <a:rPr lang="en-GB" sz="1800" b="1" u="sng" dirty="0" smtClean="0">
                <a:solidFill>
                  <a:schemeClr val="accent5">
                    <a:lumMod val="50000"/>
                  </a:schemeClr>
                </a:solidFill>
              </a:rPr>
              <a:t>www.linkedin.com/groups/8685207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chemeClr val="tx1">
                    <a:lumMod val="50000"/>
                  </a:schemeClr>
                </a:solidFill>
              </a:rPr>
              <a:t>Post case studies and best practice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chemeClr val="accent5">
                    <a:lumMod val="50000"/>
                  </a:schemeClr>
                </a:solidFill>
              </a:rPr>
              <a:t>Signpost and publish the latest thinking and delivery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chemeClr val="tx1">
                    <a:lumMod val="50000"/>
                  </a:schemeClr>
                </a:solidFill>
              </a:rPr>
              <a:t>Canvass and poll members on issues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chemeClr val="accent5">
                    <a:lumMod val="50000"/>
                  </a:schemeClr>
                </a:solidFill>
              </a:rPr>
              <a:t>Host further events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chemeClr val="tx1">
                    <a:lumMod val="50000"/>
                  </a:schemeClr>
                </a:solidFill>
              </a:rPr>
              <a:t>Applying circular thinking practices to your business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chemeClr val="accent5">
                    <a:lumMod val="50000"/>
                  </a:schemeClr>
                </a:solidFill>
              </a:rPr>
              <a:t>Hear from experts and practitioners in the circular economy delivery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chemeClr val="tx1">
                    <a:lumMod val="50000"/>
                  </a:schemeClr>
                </a:solidFill>
              </a:rPr>
              <a:t>Develop and champion local examples of the circular economy in action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chemeClr val="accent4">
                    <a:lumMod val="50000"/>
                  </a:schemeClr>
                </a:solidFill>
              </a:rPr>
              <a:t>Celebrate and promote the success of local businesses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chemeClr val="tx1">
                    <a:lumMod val="50000"/>
                  </a:schemeClr>
                </a:solidFill>
              </a:rPr>
              <a:t>Opportunity for members to host further events and workshops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chemeClr val="accent4">
                    <a:lumMod val="50000"/>
                  </a:schemeClr>
                </a:solidFill>
              </a:rPr>
              <a:t>Network and share resources and advice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51520" y="980728"/>
            <a:ext cx="6696744" cy="360040"/>
          </a:xfrm>
        </p:spPr>
        <p:txBody>
          <a:bodyPr>
            <a:normAutofit fontScale="92500"/>
          </a:bodyPr>
          <a:lstStyle/>
          <a:p>
            <a:r>
              <a:rPr lang="en-GB" b="1" dirty="0" smtClean="0"/>
              <a:t>A PLAN  FOR THE CEC LIVERPOOL CITY REGION – what’s next?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8387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920372" y="2636912"/>
            <a:ext cx="0" cy="216044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circular economy club liverpool city region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Picture Placeholder 2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251520" y="1052736"/>
            <a:ext cx="5760640" cy="143017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95959"/>
                </a:solidFill>
              </a:rPr>
              <a:t>JOIN AT: </a:t>
            </a:r>
            <a:endParaRPr lang="en-GB" sz="2400" dirty="0">
              <a:solidFill>
                <a:srgbClr val="595959"/>
              </a:solidFill>
            </a:endParaRPr>
          </a:p>
          <a:p>
            <a:r>
              <a:rPr lang="en-GB" sz="1700" b="1" u="sng" dirty="0">
                <a:solidFill>
                  <a:srgbClr val="00837D"/>
                </a:solidFill>
              </a:rPr>
              <a:t>https://www.circulareconomyclub.com/s2-register/</a:t>
            </a:r>
          </a:p>
          <a:p>
            <a:r>
              <a:rPr lang="en-GB" sz="1700" dirty="0">
                <a:solidFill>
                  <a:srgbClr val="00837D"/>
                </a:solidFill>
              </a:rPr>
              <a:t>Then become our Friend: </a:t>
            </a:r>
          </a:p>
          <a:p>
            <a:r>
              <a:rPr lang="en-GB" sz="1700" b="1" u="sng" dirty="0">
                <a:solidFill>
                  <a:srgbClr val="00837D"/>
                </a:solidFill>
              </a:rPr>
              <a:t>https://www.circulareconomyclub.com/members/tonyscott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2707323"/>
            <a:ext cx="5760640" cy="21452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95959">
                    <a:lumMod val="50000"/>
                  </a:srgbClr>
                </a:solidFill>
              </a:rPr>
              <a:t>CONTACT THE LIVERPOOL CITY REGION CLUB </a:t>
            </a:r>
          </a:p>
          <a:p>
            <a:r>
              <a:rPr lang="en-GB" sz="1700" b="1" dirty="0">
                <a:solidFill>
                  <a:srgbClr val="00837D"/>
                </a:solidFill>
              </a:rPr>
              <a:t>Tony Scott</a:t>
            </a:r>
            <a:r>
              <a:rPr lang="en-GB" sz="1700" dirty="0">
                <a:solidFill>
                  <a:srgbClr val="00837D"/>
                </a:solidFill>
              </a:rPr>
              <a:t>, Coordinator CEC Liverpool City Region</a:t>
            </a:r>
          </a:p>
          <a:p>
            <a:r>
              <a:rPr lang="en-GB" sz="1700" b="1" dirty="0">
                <a:solidFill>
                  <a:srgbClr val="00837D"/>
                </a:solidFill>
              </a:rPr>
              <a:t>Tel:</a:t>
            </a:r>
            <a:r>
              <a:rPr lang="en-GB" sz="1700" dirty="0">
                <a:solidFill>
                  <a:srgbClr val="00837D"/>
                </a:solidFill>
              </a:rPr>
              <a:t> 0151 255 2567</a:t>
            </a:r>
          </a:p>
          <a:p>
            <a:r>
              <a:rPr lang="en-GB" sz="1700" b="1" dirty="0">
                <a:solidFill>
                  <a:srgbClr val="00837D"/>
                </a:solidFill>
              </a:rPr>
              <a:t>Linkedin:</a:t>
            </a:r>
            <a:r>
              <a:rPr lang="en-GB" sz="1700" dirty="0">
                <a:solidFill>
                  <a:srgbClr val="00837D"/>
                </a:solidFill>
              </a:rPr>
              <a:t> www.linkedin.com/in/tony-scott-b04306167</a:t>
            </a:r>
          </a:p>
          <a:p>
            <a:r>
              <a:rPr lang="en-GB" sz="1700" b="1" dirty="0">
                <a:solidFill>
                  <a:srgbClr val="00837D"/>
                </a:solidFill>
              </a:rPr>
              <a:t>Email:</a:t>
            </a:r>
            <a:r>
              <a:rPr lang="en-GB" sz="1700" dirty="0">
                <a:solidFill>
                  <a:srgbClr val="00837D"/>
                </a:solidFill>
              </a:rPr>
              <a:t>  cec.liverpoolcityregion@gmail.com</a:t>
            </a:r>
            <a:endParaRPr lang="en-GB" sz="1700" u="sng" dirty="0">
              <a:solidFill>
                <a:srgbClr val="00837D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1" y="5085184"/>
            <a:ext cx="5760640" cy="120884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95959">
                    <a:lumMod val="50000"/>
                  </a:srgbClr>
                </a:solidFill>
              </a:rPr>
              <a:t>GET INVOLVED WITH CEC LIVERPOOL CITY REGION AT:</a:t>
            </a:r>
          </a:p>
          <a:p>
            <a:r>
              <a:rPr lang="en-GB" sz="1700" b="1" dirty="0">
                <a:solidFill>
                  <a:srgbClr val="00837D"/>
                </a:solidFill>
              </a:rPr>
              <a:t>Linkedin: </a:t>
            </a:r>
            <a:r>
              <a:rPr lang="en-GB" sz="1700" dirty="0">
                <a:solidFill>
                  <a:srgbClr val="00837D"/>
                </a:solidFill>
              </a:rPr>
              <a:t>www.linkedin.com/groups/8685207</a:t>
            </a:r>
            <a:endParaRPr lang="en-GB" sz="17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30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1772816"/>
            <a:ext cx="6505660" cy="4176463"/>
          </a:xfrm>
        </p:spPr>
        <p:txBody>
          <a:bodyPr>
            <a:normAutofit/>
          </a:bodyPr>
          <a:lstStyle/>
          <a:p>
            <a:pPr algn="ctr">
              <a:lnSpc>
                <a:spcPct val="250000"/>
              </a:lnSpc>
              <a:spcBef>
                <a:spcPct val="50000"/>
              </a:spcBef>
            </a:pP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GOODS OF TODAY</a:t>
            </a:r>
          </a:p>
          <a:p>
            <a:pPr algn="ctr">
              <a:lnSpc>
                <a:spcPct val="250000"/>
              </a:lnSpc>
              <a:spcBef>
                <a:spcPct val="50000"/>
              </a:spcBef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ARE THE RESOURCE OF TOMORROW </a:t>
            </a:r>
          </a:p>
          <a:p>
            <a:pPr algn="ctr">
              <a:lnSpc>
                <a:spcPct val="250000"/>
              </a:lnSpc>
              <a:spcBef>
                <a:spcPct val="50000"/>
              </a:spcBef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 YESTERDAY’S PRICES</a:t>
            </a:r>
          </a:p>
          <a:p>
            <a:pPr algn="ctr">
              <a:lnSpc>
                <a:spcPct val="250000"/>
              </a:lnSpc>
              <a:spcBef>
                <a:spcPct val="50000"/>
              </a:spcBef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Walter R </a:t>
            </a:r>
            <a:r>
              <a:rPr lang="en-GB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Stahel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40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1772816"/>
            <a:ext cx="6505660" cy="4176463"/>
          </a:xfrm>
        </p:spPr>
        <p:txBody>
          <a:bodyPr>
            <a:normAutofit/>
          </a:bodyPr>
          <a:lstStyle/>
          <a:p>
            <a:pPr algn="ctr">
              <a:lnSpc>
                <a:spcPct val="250000"/>
              </a:lnSpc>
              <a:spcBef>
                <a:spcPct val="50000"/>
              </a:spcBef>
            </a:pP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IT’S THE ECONOMY, STUPID</a:t>
            </a:r>
            <a:endParaRPr lang="en-GB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250000"/>
              </a:lnSpc>
              <a:spcBef>
                <a:spcPct val="50000"/>
              </a:spcBef>
            </a:pP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Carville for Bill Clinton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1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circular economy</a:t>
            </a:r>
            <a:endParaRPr lang="en-GB" b="1" dirty="0"/>
          </a:p>
        </p:txBody>
      </p:sp>
      <p:pic>
        <p:nvPicPr>
          <p:cNvPr id="8" name="Google Shape;134;p16" descr="butterfly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422066"/>
            <a:ext cx="6660000" cy="489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33148" y="995004"/>
            <a:ext cx="6696744" cy="427062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 smtClean="0"/>
              <a:t>Circular economy: </a:t>
            </a:r>
            <a:r>
              <a:rPr lang="en-GB" b="1" cap="none" dirty="0" smtClean="0"/>
              <a:t>an industrial system that is restorative by design</a:t>
            </a:r>
            <a:endParaRPr lang="en-GB" b="1" cap="none" dirty="0"/>
          </a:p>
        </p:txBody>
      </p:sp>
    </p:spTree>
    <p:extLst>
      <p:ext uri="{BB962C8B-B14F-4D97-AF65-F5344CB8AC3E}">
        <p14:creationId xmlns:p14="http://schemas.microsoft.com/office/powerpoint/2010/main" val="174384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circular economy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016732"/>
            <a:ext cx="7020780" cy="565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9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4" b="5874"/>
          <a:stretch>
            <a:fillRect/>
          </a:stretch>
        </p:blipFill>
        <p:spPr bwMode="auto">
          <a:xfrm>
            <a:off x="755576" y="1160748"/>
            <a:ext cx="5508420" cy="453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78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THE CIRCULAR ECONOMY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48" y="1232756"/>
            <a:ext cx="6433652" cy="4893407"/>
          </a:xfrm>
        </p:spPr>
        <p:txBody>
          <a:bodyPr>
            <a:normAutofit/>
          </a:bodyPr>
          <a:lstStyle/>
          <a:p>
            <a:pPr marL="342816" indent="-342816" fontAlgn="t">
              <a:buFont typeface="Arial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A move away from the linear ‘buy-use-dump’ consumer model</a:t>
            </a:r>
          </a:p>
          <a:p>
            <a:pPr marL="342816" indent="-342816" fontAlgn="t">
              <a:buFont typeface="Arial" pitchFamily="34" charset="0"/>
              <a:buChar char="•"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marL="342816" indent="-342816" fontAlgn="t">
              <a:buFont typeface="Arial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An economy where materials are re-used one, two, three, four or more times and kept in ‘high value ‘ use for as long as possible.</a:t>
            </a:r>
          </a:p>
          <a:p>
            <a:pPr marL="342816" indent="-342816" fontAlgn="t">
              <a:buFont typeface="Arial" pitchFamily="34" charset="0"/>
              <a:buChar char="•"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marL="342816" indent="-342816" fontAlgn="t">
              <a:buFont typeface="Arial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‘Every tonne a prisoner’</a:t>
            </a:r>
          </a:p>
          <a:p>
            <a:pPr marL="342816" indent="-342816" fontAlgn="t">
              <a:buFont typeface="Arial" pitchFamily="34" charset="0"/>
              <a:buChar char="•"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marL="342816" indent="-342816" fontAlgn="t">
              <a:buFont typeface="Arial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It’s about extracting the maximum ‘value’ from the resource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86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BENEFITS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1808820"/>
            <a:ext cx="6408712" cy="4317343"/>
          </a:xfrm>
        </p:spPr>
        <p:txBody>
          <a:bodyPr>
            <a:normAutofit fontScale="92500" lnSpcReduction="10000"/>
          </a:bodyPr>
          <a:lstStyle/>
          <a:p>
            <a:pPr marL="342816" indent="-342816" fontAlgn="t">
              <a:buFont typeface="Arial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Conserving valuable resources</a:t>
            </a:r>
          </a:p>
          <a:p>
            <a:pPr fontAlgn="t"/>
            <a:endParaRPr lang="en-GB" dirty="0">
              <a:latin typeface="Arial" pitchFamily="34" charset="0"/>
              <a:cs typeface="Arial" pitchFamily="34" charset="0"/>
            </a:endParaRPr>
          </a:p>
          <a:p>
            <a:pPr marL="342816" indent="-342816" fontAlgn="t">
              <a:buFont typeface="Arial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Reducing environmental impact</a:t>
            </a:r>
          </a:p>
          <a:p>
            <a:pPr marL="342816" indent="-342816" fontAlgn="t">
              <a:buFont typeface="Arial" pitchFamily="34" charset="0"/>
              <a:buChar char="•"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marL="342816" indent="-342816" fontAlgn="t">
              <a:buFont typeface="Arial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Creating green jobs</a:t>
            </a:r>
          </a:p>
          <a:p>
            <a:pPr marL="342816" indent="-342816" fontAlgn="t">
              <a:buFont typeface="Arial" pitchFamily="34" charset="0"/>
              <a:buChar char="•"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marL="342816" indent="-342816" fontAlgn="t">
              <a:buFont typeface="Arial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Protecting businesses from ‘Resource Shock’, and </a:t>
            </a:r>
          </a:p>
          <a:p>
            <a:pPr marL="342816" indent="-342816" fontAlgn="t">
              <a:buFont typeface="Arial" pitchFamily="34" charset="0"/>
              <a:buChar char="•"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marL="342816" indent="-342816" fontAlgn="t">
              <a:buFont typeface="Arial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Saving money</a:t>
            </a:r>
          </a:p>
          <a:p>
            <a:pPr marL="342816" indent="-342816" fontAlgn="t">
              <a:buFont typeface="Arial" pitchFamily="34" charset="0"/>
              <a:buChar char="•"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marL="342816" indent="-342816" fontAlgn="t">
              <a:buFont typeface="Arial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Social value  - keeping it in the local community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What does a Circular Economy look like?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64804"/>
            <a:ext cx="6444716" cy="4353347"/>
          </a:xfrm>
        </p:spPr>
        <p:txBody>
          <a:bodyPr>
            <a:normAutofit fontScale="92500" lnSpcReduction="10000"/>
          </a:bodyPr>
          <a:lstStyle/>
          <a:p>
            <a:pPr marL="342816" indent="-342816" fontAlgn="t">
              <a:buFont typeface="Arial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A place where nothing is wasted – zero waste</a:t>
            </a:r>
          </a:p>
          <a:p>
            <a:pPr marL="342816" indent="-342816" fontAlgn="t">
              <a:buFont typeface="Arial" pitchFamily="34" charset="0"/>
              <a:buChar char="•"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marL="342816" indent="-342816" fontAlgn="t">
              <a:buFont typeface="Arial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Waste is being prevented/avoided</a:t>
            </a:r>
          </a:p>
          <a:p>
            <a:pPr marL="342816" indent="-342816" fontAlgn="t">
              <a:buFont typeface="Arial" pitchFamily="34" charset="0"/>
              <a:buChar char="•"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marL="342816" indent="-342816" fontAlgn="t">
              <a:buFont typeface="Arial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More material is being re-used, repurposed, and remanufactured than is being recycled</a:t>
            </a:r>
          </a:p>
          <a:p>
            <a:pPr marL="342816" indent="-342816" fontAlgn="t">
              <a:buFont typeface="Arial" pitchFamily="34" charset="0"/>
              <a:buChar char="•"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marL="342816" indent="-342816" fontAlgn="t">
              <a:buFont typeface="Arial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And, more material is being recycled than is going to Energy Recovery or Landfill</a:t>
            </a:r>
          </a:p>
          <a:p>
            <a:pPr marL="342816" indent="-342816" fontAlgn="t">
              <a:buFont typeface="Arial" pitchFamily="34" charset="0"/>
              <a:buChar char="•"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marL="342816" indent="-342816" fontAlgn="t">
              <a:buFont typeface="Arial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An economy where materials are re-used one, two, three, four or more times and kept in ‘high value’ use for as long as possible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08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MWRA Theme Colours">
      <a:dk1>
        <a:srgbClr val="595959"/>
      </a:dk1>
      <a:lt1>
        <a:sysClr val="window" lastClr="FFFFFF"/>
      </a:lt1>
      <a:dk2>
        <a:srgbClr val="00837D"/>
      </a:dk2>
      <a:lt2>
        <a:srgbClr val="C7B053"/>
      </a:lt2>
      <a:accent1>
        <a:srgbClr val="00968F"/>
      </a:accent1>
      <a:accent2>
        <a:srgbClr val="00BCB3"/>
      </a:accent2>
      <a:accent3>
        <a:srgbClr val="00EEE3"/>
      </a:accent3>
      <a:accent4>
        <a:srgbClr val="D0BD6E"/>
      </a:accent4>
      <a:accent5>
        <a:srgbClr val="DFD29D"/>
      </a:accent5>
      <a:accent6>
        <a:srgbClr val="EFE9CD"/>
      </a:accent6>
      <a:hlink>
        <a:srgbClr val="E8DFBA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MWRA Theme Colours">
      <a:dk1>
        <a:srgbClr val="595959"/>
      </a:dk1>
      <a:lt1>
        <a:sysClr val="window" lastClr="FFFFFF"/>
      </a:lt1>
      <a:dk2>
        <a:srgbClr val="00837D"/>
      </a:dk2>
      <a:lt2>
        <a:srgbClr val="C7B053"/>
      </a:lt2>
      <a:accent1>
        <a:srgbClr val="00968F"/>
      </a:accent1>
      <a:accent2>
        <a:srgbClr val="00BCB3"/>
      </a:accent2>
      <a:accent3>
        <a:srgbClr val="00EEE3"/>
      </a:accent3>
      <a:accent4>
        <a:srgbClr val="D0BD6E"/>
      </a:accent4>
      <a:accent5>
        <a:srgbClr val="DFD29D"/>
      </a:accent5>
      <a:accent6>
        <a:srgbClr val="EFE9CD"/>
      </a:accent6>
      <a:hlink>
        <a:srgbClr val="E8DFBA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817</Words>
  <Application>Microsoft Office PowerPoint</Application>
  <PresentationFormat>On-screen Show (4:3)</PresentationFormat>
  <Paragraphs>139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1_Office Theme</vt:lpstr>
      <vt:lpstr>2_Office Theme</vt:lpstr>
      <vt:lpstr>LAUNCH OF THE CIRCULAR ECONOMY CLUB  LIVERPOOL CITY REGION</vt:lpstr>
      <vt:lpstr>PowerPoint Presentation</vt:lpstr>
      <vt:lpstr>PowerPoint Presentation</vt:lpstr>
      <vt:lpstr>The circular economy</vt:lpstr>
      <vt:lpstr>The circular economy</vt:lpstr>
      <vt:lpstr>PowerPoint Presentation</vt:lpstr>
      <vt:lpstr>THE CIRCULAR ECONOMY</vt:lpstr>
      <vt:lpstr>BENEFITS</vt:lpstr>
      <vt:lpstr>What does a Circular Economy look like?</vt:lpstr>
      <vt:lpstr>PowerPoint Presentation</vt:lpstr>
      <vt:lpstr>Circular Economy EXAMPLES</vt:lpstr>
      <vt:lpstr>PowerPoint Presentation</vt:lpstr>
      <vt:lpstr>PowerPoint Presentation</vt:lpstr>
      <vt:lpstr>PowerPoint Presentation</vt:lpstr>
      <vt:lpstr>How much more ‘circular’ could household waste be?</vt:lpstr>
      <vt:lpstr>The circular economy</vt:lpstr>
      <vt:lpstr>The circular economy</vt:lpstr>
      <vt:lpstr>The circular economy club liverpool city region </vt:lpstr>
      <vt:lpstr>The circular economy club liverpool city region</vt:lpstr>
      <vt:lpstr>The circular economy club liverpool city region</vt:lpstr>
      <vt:lpstr>PowerPoint Presentation</vt:lpstr>
      <vt:lpstr>The circular economy club liverpool city region</vt:lpstr>
      <vt:lpstr>The circular economy club liverpool city region</vt:lpstr>
      <vt:lpstr>WHAT HAPPENS NEXT? </vt:lpstr>
      <vt:lpstr>The circular economy club liverpool city region</vt:lpstr>
      <vt:lpstr>PowerPoint Presentation</vt:lpstr>
    </vt:vector>
  </TitlesOfParts>
  <Company>Merseytravel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Gill, Colette</dc:creator>
  <cp:lastModifiedBy>Looker, Abigail</cp:lastModifiedBy>
  <cp:revision>13</cp:revision>
  <dcterms:created xsi:type="dcterms:W3CDTF">2018-09-17T13:16:54Z</dcterms:created>
  <dcterms:modified xsi:type="dcterms:W3CDTF">2018-09-21T10:27:41Z</dcterms:modified>
</cp:coreProperties>
</file>