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4" r:id="rId15"/>
    <p:sldId id="285" r:id="rId16"/>
    <p:sldId id="281" r:id="rId17"/>
    <p:sldId id="283" r:id="rId18"/>
    <p:sldId id="28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8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3301C6C-E7C6-4CA5-8183-4E2485643A76}" type="datetimeFigureOut">
              <a:rPr lang="en-US" altLang="en-US"/>
              <a:pPr/>
              <a:t>9/15/2014</a:t>
            </a:fld>
            <a:endParaRPr lang="en-US" alt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20A0DF-137E-47A2-ACEE-543DB16837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55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fld id="{B4B4FE3A-40ED-4A4B-A9BC-E69D2CE85824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fld id="{517F48E0-D579-4403-952F-D18E5B660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25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Introductions				</a:t>
            </a:r>
            <a:r>
              <a:rPr lang="en-US" altLang="en-US" b="1" dirty="0" smtClean="0">
                <a:solidFill>
                  <a:srgbClr val="00B050"/>
                </a:solidFill>
              </a:rPr>
              <a:t>COLETTE AND JON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smtClean="0"/>
              <a:t>JON</a:t>
            </a:r>
            <a:endParaRPr lang="en-US" altLang="en-US" b="1" dirty="0"/>
          </a:p>
          <a:p>
            <a:pPr eaLnBrk="1" hangingPunct="1"/>
            <a:r>
              <a:rPr lang="en-US" altLang="en-US" dirty="0" smtClean="0"/>
              <a:t>Jon Flinn</a:t>
            </a:r>
          </a:p>
          <a:p>
            <a:pPr eaLnBrk="1" hangingPunct="1"/>
            <a:r>
              <a:rPr lang="en-US" altLang="en-US" dirty="0" smtClean="0"/>
              <a:t>Background and Experience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 smtClean="0"/>
              <a:t>COLETTE</a:t>
            </a:r>
          </a:p>
          <a:p>
            <a:pPr eaLnBrk="1" hangingPunct="1"/>
            <a:r>
              <a:rPr lang="en-US" altLang="en-US" dirty="0" smtClean="0"/>
              <a:t>Colette Gill</a:t>
            </a:r>
          </a:p>
          <a:p>
            <a:pPr eaLnBrk="1" hangingPunct="1"/>
            <a:r>
              <a:rPr lang="en-US" altLang="en-US" dirty="0" smtClean="0"/>
              <a:t>Background and Experience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Some of last years projects were very successful in gaining publicity and right across the region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Other communication methods			</a:t>
            </a:r>
            <a:r>
              <a:rPr lang="en-US" altLang="en-US" b="1" dirty="0" smtClean="0">
                <a:solidFill>
                  <a:srgbClr val="00B050"/>
                </a:solidFill>
              </a:rPr>
              <a:t>JON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What if? …..					</a:t>
            </a:r>
            <a:r>
              <a:rPr lang="en-US" altLang="en-US" b="1" dirty="0" smtClean="0">
                <a:solidFill>
                  <a:srgbClr val="00B050"/>
                </a:solidFill>
              </a:rPr>
              <a:t>COLETTE</a:t>
            </a:r>
          </a:p>
          <a:p>
            <a:pPr eaLnBrk="1" hangingPunct="1"/>
            <a:endParaRPr lang="en-US" altLang="en-US" b="1" dirty="0" smtClean="0">
              <a:solidFill>
                <a:srgbClr val="00B05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As the slide says – any communications plan should also makes provision for dealing with any problems and issues that might arise with a project and have communication impacts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Thinking and planning for this is not to assume that these things WILL go wrong but is a pragmatic way of looking at your activities and means that you can be prepared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We’d encourage you to look a the your project objectively identify possible risk areas 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endParaRPr lang="en-US" altLang="en-US" sz="1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How can we help				</a:t>
            </a:r>
            <a:r>
              <a:rPr lang="en-US" altLang="en-US" b="1" dirty="0" smtClean="0">
                <a:solidFill>
                  <a:srgbClr val="00B050"/>
                </a:solidFill>
              </a:rPr>
              <a:t>COLETTE </a:t>
            </a:r>
            <a:endParaRPr lang="en-US" altLang="en-US" b="1" dirty="0">
              <a:solidFill>
                <a:srgbClr val="00B05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In addition to the project support being provided by Stuart and Glynn there is a whole range of communication support that we can offer. This includes:</a:t>
            </a:r>
          </a:p>
          <a:p>
            <a:pPr eaLnBrk="1" hangingPunct="1"/>
            <a:endParaRPr lang="en-US" altLang="en-US" b="1" dirty="0">
              <a:solidFill>
                <a:srgbClr val="000000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The new Communication Toolkit– more of which later!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Support and help in planning communications including media releases, design and photography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We’ll also provide projects with suitable quotes for media releases, and </a:t>
            </a:r>
            <a:r>
              <a:rPr lang="en-US" altLang="en-US" dirty="0">
                <a:solidFill>
                  <a:srgbClr val="000000"/>
                </a:solidFill>
              </a:rPr>
              <a:t>h</a:t>
            </a:r>
            <a:r>
              <a:rPr lang="en-US" altLang="en-US" dirty="0" smtClean="0">
                <a:solidFill>
                  <a:srgbClr val="000000"/>
                </a:solidFill>
              </a:rPr>
              <a:t>elp and advice on accessing councillors and other influencers</a:t>
            </a:r>
            <a:r>
              <a:rPr lang="en-US" altLang="en-US" b="1" dirty="0" smtClean="0">
                <a:solidFill>
                  <a:srgbClr val="00B050"/>
                </a:solidFill>
              </a:rPr>
              <a:t>		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Our new Communications Toolkit			</a:t>
            </a:r>
            <a:r>
              <a:rPr lang="en-US" altLang="en-US" b="1" dirty="0" smtClean="0">
                <a:solidFill>
                  <a:srgbClr val="00B050"/>
                </a:solidFill>
              </a:rPr>
              <a:t>COLETTE</a:t>
            </a:r>
          </a:p>
          <a:p>
            <a:pPr eaLnBrk="1" hangingPunct="1"/>
            <a:endParaRPr lang="en-US" altLang="en-US" b="1" dirty="0">
              <a:solidFill>
                <a:srgbClr val="00B050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toolkit we hope will give you an insight into the many ways that you can communicate and give your project some basic guidance on how to deliver those </a:t>
            </a:r>
            <a:r>
              <a:rPr lang="en-GB" dirty="0" smtClean="0"/>
              <a:t>communications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rom </a:t>
            </a:r>
            <a:r>
              <a:rPr lang="en-GB" dirty="0"/>
              <a:t>getting stories into local newspapers, developing social media, giving ideas for the kind of things that journalists want, and showing you how to get your stories and pictures published</a:t>
            </a:r>
            <a:r>
              <a:rPr lang="en-GB" dirty="0" smtClean="0"/>
              <a:t>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GB" dirty="0" smtClean="0"/>
              <a:t>The guide is intended to be just that - a guide – we know that many of you may already be adept at delivering communications so we encourage projects to use as little or as much of the guide as they need.</a:t>
            </a:r>
            <a:endParaRPr lang="en-US" altLang="en-US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Our new Communications Toolkit			</a:t>
            </a:r>
            <a:r>
              <a:rPr lang="en-US" altLang="en-US" b="1" dirty="0" smtClean="0">
                <a:solidFill>
                  <a:srgbClr val="00B050"/>
                </a:solidFill>
              </a:rPr>
              <a:t>COLETTE</a:t>
            </a:r>
          </a:p>
          <a:p>
            <a:pPr eaLnBrk="1" hangingPunct="1"/>
            <a:endParaRPr lang="en-US" altLang="en-US" b="1" dirty="0">
              <a:solidFill>
                <a:srgbClr val="00B050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toolkit we hope will give you an insight into the many ways that you can communicate and give your project some basic guidance on how to deliver those </a:t>
            </a:r>
            <a:r>
              <a:rPr lang="en-GB" dirty="0" smtClean="0"/>
              <a:t>communications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rom </a:t>
            </a:r>
            <a:r>
              <a:rPr lang="en-GB" dirty="0"/>
              <a:t>getting stories into local newspapers, developing social media, giving ideas for the kind of things that journalists want, and showing you how to get your stories and pictures published</a:t>
            </a:r>
            <a:r>
              <a:rPr lang="en-GB" dirty="0" smtClean="0"/>
              <a:t>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GB" dirty="0" smtClean="0"/>
              <a:t>The guide is intended to be just that - a guide – we know that many of you may already be adept at delivering communications so we encourage projects to use as little or as much of the guide as they need.</a:t>
            </a:r>
            <a:endParaRPr lang="en-US" altLang="en-US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Next steps					</a:t>
            </a:r>
            <a:r>
              <a:rPr lang="en-US" altLang="en-US" b="1" dirty="0" smtClean="0">
                <a:solidFill>
                  <a:srgbClr val="00B050"/>
                </a:solidFill>
              </a:rPr>
              <a:t>COLETTE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Get in touch!					</a:t>
            </a:r>
            <a:r>
              <a:rPr lang="en-GB" b="1" dirty="0" smtClean="0">
                <a:solidFill>
                  <a:srgbClr val="00B050"/>
                </a:solidFill>
              </a:rPr>
              <a:t>COLETTE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F48E0-D579-4403-952F-D18E5B6601E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62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ANY QUESTIONS?				</a:t>
            </a:r>
            <a:r>
              <a:rPr lang="en-US" altLang="en-US" b="1" dirty="0" smtClean="0">
                <a:solidFill>
                  <a:srgbClr val="00B050"/>
                </a:solidFill>
              </a:rPr>
              <a:t>COLETTE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Why we’re here 				</a:t>
            </a:r>
            <a:r>
              <a:rPr lang="en-US" altLang="en-US" b="1" dirty="0" smtClean="0">
                <a:solidFill>
                  <a:srgbClr val="00B050"/>
                </a:solidFill>
              </a:rPr>
              <a:t>COLETTE</a:t>
            </a:r>
          </a:p>
          <a:p>
            <a:pPr eaLnBrk="1" hangingPunct="1"/>
            <a:endParaRPr lang="en-US" altLang="en-US" b="1" dirty="0" smtClean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Firstly – Congratulations! …… on being awarded funding as part of this years Community Fund.</a:t>
            </a:r>
            <a:endParaRPr lang="en-US" altLang="en-US" dirty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……and Welcome! – we’re excited to be working in partnership with you all on such a wide and diverse range of projects.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So down to work……..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We recognise that effective communications are a key aspect to the success of your project but also that some of you will be more experienced in delivering communication than others.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This brief workshop, and the support we are offering, we hope will help ensure that all of your projects can gain the publicity they deserve.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en-US" dirty="0" smtClean="0"/>
              <a:t>It will also highlight the importance the Authority places on good communications – benefitting both the projects and MRWA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648" y="4283968"/>
            <a:ext cx="6336704" cy="4174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So what’s next?				</a:t>
            </a:r>
            <a:r>
              <a:rPr lang="en-US" altLang="en-US" b="1" dirty="0" smtClean="0">
                <a:solidFill>
                  <a:srgbClr val="00B050"/>
                </a:solidFill>
              </a:rPr>
              <a:t>JON and COLETTE</a:t>
            </a:r>
          </a:p>
          <a:p>
            <a:pPr eaLnBrk="1" hangingPunct="1"/>
            <a:r>
              <a:rPr lang="en-US" altLang="en-US" b="1" dirty="0" smtClean="0"/>
              <a:t>Communication includes a whole host of methods that should work together to promote your project</a:t>
            </a:r>
          </a:p>
          <a:p>
            <a:pPr eaLnBrk="1" hangingPunct="1"/>
            <a:r>
              <a:rPr lang="en-US" altLang="en-US" b="1" dirty="0" smtClean="0"/>
              <a:t>JON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/>
              <a:t>Press and media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/>
              <a:t>Social media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/>
              <a:t>Event management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 smtClean="0"/>
              <a:t>COLETTE</a:t>
            </a:r>
          </a:p>
          <a:p>
            <a:pPr eaLnBrk="1" hangingPunct="1"/>
            <a:r>
              <a:rPr lang="en-US" altLang="en-US" b="1" dirty="0" smtClean="0"/>
              <a:t>There are of course a whole range of other communications that project may employ including: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/>
              <a:t>Paid for communications – This could include advertising, sponsorship, radio and other paid for promotions – such as competitions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/>
              <a:t>Project related communications – including communication tools that you might use as part of your project – posters, flyers, leaflets and other printed promotional materials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/>
              <a:t>Direct mail and marketing – As part of your project you may want use direct mail or marketing methods to influence larger numbers of people 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altLang="en-US" dirty="0" smtClean="0"/>
              <a:t>Referral and signposting – Co0mmunication can also be helped by working with partners and other projects – your best publicist could be sitting next to you!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So let’s get down to some planning….			</a:t>
            </a:r>
            <a:r>
              <a:rPr lang="en-US" altLang="en-US" b="1" dirty="0" smtClean="0">
                <a:solidFill>
                  <a:srgbClr val="00B050"/>
                </a:solidFill>
              </a:rPr>
              <a:t>JON</a:t>
            </a:r>
          </a:p>
          <a:p>
            <a:pPr eaLnBrk="1" hangingPunct="1"/>
            <a:endParaRPr lang="en-US" altLang="en-US" b="1" dirty="0">
              <a:solidFill>
                <a:srgbClr val="00B05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What makes news?				</a:t>
            </a:r>
            <a:r>
              <a:rPr lang="en-US" altLang="en-US" b="1" dirty="0" smtClean="0">
                <a:solidFill>
                  <a:srgbClr val="00B050"/>
                </a:solidFill>
              </a:rPr>
              <a:t>JON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Promoting your project to the media </a:t>
            </a:r>
            <a:r>
              <a:rPr lang="en-US" altLang="en-US" b="1" dirty="0" smtClean="0">
                <a:solidFill>
                  <a:srgbClr val="00B050"/>
                </a:solidFill>
              </a:rPr>
              <a:t>			JON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Practical considerations				</a:t>
            </a:r>
            <a:r>
              <a:rPr lang="en-US" altLang="en-US" b="1" dirty="0" smtClean="0">
                <a:solidFill>
                  <a:srgbClr val="00B050"/>
                </a:solidFill>
              </a:rPr>
              <a:t>JON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</a:rPr>
              <a:t>Painting a picture</a:t>
            </a:r>
            <a:r>
              <a:rPr lang="en-US" altLang="en-US" b="1" dirty="0" smtClean="0"/>
              <a:t>				</a:t>
            </a:r>
            <a:r>
              <a:rPr lang="en-US" altLang="en-US" b="1" dirty="0" smtClean="0">
                <a:solidFill>
                  <a:srgbClr val="00B050"/>
                </a:solidFill>
              </a:rPr>
              <a:t>JON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Some of last years projects were very successful in gaining publicity and right across the region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1C1A1F-0994-41CD-AAE6-5CC664C66901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665C00-5D2C-4527-8C8E-26B3D578CA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7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B427-FEA5-4E13-BDA6-C823493FF334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6242-64BF-4D50-9C2A-FA40DB0458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65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31EB-17F3-466C-A1F0-1ED9684B9D53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5804-1C2F-41AD-B623-8131E3B662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35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F5F3-BCFE-4905-AC83-B6508DD8E2ED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3271-E43B-4CA9-A746-75F41D268F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58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06D4-710B-45E1-B3D9-8CB7180F77A0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536B-145E-457C-B433-03FACC6F7A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48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F63F-7934-4F7C-8924-BB46AF86B447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D078B8-AA1E-4F93-940F-66B96F4732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9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38BA25-648B-4247-AFFA-09DFC79A1D01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141950-B006-44B2-BF76-39B08F8274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F231F2-B35E-43C9-98B8-A50771EC956D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F1ABF4-446F-43D7-A2E3-BEEAFBFA74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68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85B4-5A3D-4E21-B06D-3119AFB7AA1E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E0E4-37EE-4CC2-BDA5-31773BFDFD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99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DFEA-969A-4780-9721-016ED3186901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F0C1D6-D52B-43BE-9227-315DFE196E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2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1FC5-1C73-4D65-827E-C945BA215320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40E9-9CD0-4B8D-A20B-3C98B30382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24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0180A2-A723-4BFD-9CCC-8591E1E943A4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72C5623-0CEC-4F85-A9FE-15145F91AD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60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84CE5D4-194D-4DF7-8665-4F87B29A8B18}" type="datetimeFigureOut">
              <a:rPr lang="en-GB"/>
              <a:pPr>
                <a:defRPr/>
              </a:pPr>
              <a:t>15/09/2014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5CBB9E2-B8E7-477F-B9CA-D57C01E7B3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47" r:id="rId3"/>
    <p:sldLayoutId id="2147483748" r:id="rId4"/>
    <p:sldLayoutId id="2147483749" r:id="rId5"/>
    <p:sldLayoutId id="2147483744" r:id="rId6"/>
    <p:sldLayoutId id="2147483750" r:id="rId7"/>
    <p:sldLayoutId id="2147483743" r:id="rId8"/>
    <p:sldLayoutId id="2147483751" r:id="rId9"/>
    <p:sldLayoutId id="2147483742" r:id="rId10"/>
    <p:sldLayoutId id="2147483752" r:id="rId11"/>
    <p:sldLayoutId id="214748374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lette.gill@merseysidewda.gov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mailto:jon@dhacommunications.co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1268760"/>
            <a:ext cx="6477000" cy="2087563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COMMUNICATIONS WORKSHOP</a:t>
            </a:r>
            <a:br>
              <a:rPr lang="en-GB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Getting the most out of your communications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jon flinn, director, dha communications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colette gill, mrwa senior communications officer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17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2014</a:t>
            </a:r>
            <a:endParaRPr lang="en-GB" sz="2000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MRWA AND DHA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Media </a:t>
            </a:r>
            <a:r>
              <a:rPr lang="en-GB" altLang="en-US" sz="3600" dirty="0" smtClean="0"/>
              <a:t>coverage and images 2013-2014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t="40059" r="3435" b="29010"/>
          <a:stretch/>
        </p:blipFill>
        <p:spPr bwMode="auto">
          <a:xfrm>
            <a:off x="107504" y="1556792"/>
            <a:ext cx="5247861" cy="2610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9043" r="4637" b="49681"/>
          <a:stretch/>
        </p:blipFill>
        <p:spPr>
          <a:xfrm>
            <a:off x="4651513" y="3717032"/>
            <a:ext cx="4190338" cy="2830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9" t="22700" r="38724" b="52928"/>
          <a:stretch/>
        </p:blipFill>
        <p:spPr>
          <a:xfrm>
            <a:off x="6444208" y="1628800"/>
            <a:ext cx="993913" cy="1671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21797" r="21295" b="43652"/>
          <a:stretch/>
        </p:blipFill>
        <p:spPr>
          <a:xfrm rot="-60000">
            <a:off x="899592" y="4167656"/>
            <a:ext cx="256771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Using other communications methods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Now you have your story what else could you do with it</a:t>
            </a:r>
            <a:r>
              <a:rPr lang="en-GB" b="1" dirty="0" smtClean="0"/>
              <a:t>?</a:t>
            </a:r>
            <a:endParaRPr lang="en-GB" b="1" dirty="0"/>
          </a:p>
          <a:p>
            <a:r>
              <a:rPr lang="en-GB" dirty="0"/>
              <a:t>Twitter</a:t>
            </a:r>
          </a:p>
          <a:p>
            <a:r>
              <a:rPr lang="en-GB" dirty="0"/>
              <a:t>Facebook</a:t>
            </a:r>
          </a:p>
          <a:p>
            <a:r>
              <a:rPr lang="en-GB" dirty="0"/>
              <a:t>Website</a:t>
            </a:r>
          </a:p>
          <a:p>
            <a:r>
              <a:rPr lang="en-GB" dirty="0"/>
              <a:t>Cross promotion with partners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Planning for issues and problems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400" dirty="0"/>
              <a:t>Communications should </a:t>
            </a:r>
            <a:r>
              <a:rPr lang="en-GB" sz="2400" dirty="0" smtClean="0"/>
              <a:t>also plan </a:t>
            </a:r>
            <a:r>
              <a:rPr lang="en-GB" sz="2400" dirty="0"/>
              <a:t>for possible issues and problems</a:t>
            </a:r>
          </a:p>
          <a:p>
            <a:r>
              <a:rPr lang="en-GB" sz="2400" dirty="0"/>
              <a:t>Try and identify possible risk points within your project that could cause communications issues</a:t>
            </a:r>
          </a:p>
          <a:p>
            <a:r>
              <a:rPr lang="en-GB" sz="2400" dirty="0"/>
              <a:t>Recognise that this is not a negative, but a positive action that will help in managing problems should they arise</a:t>
            </a:r>
          </a:p>
          <a:p>
            <a:r>
              <a:rPr lang="en-GB" sz="2400" dirty="0"/>
              <a:t>Part of your communications plan should detail how you would deal with a media or communication issue, who you would you need to tell if there was a problem, who would your spokesperson be etc?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Communications support from MRWA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568952" cy="4495800"/>
          </a:xfrm>
        </p:spPr>
        <p:txBody>
          <a:bodyPr/>
          <a:lstStyle/>
          <a:p>
            <a:r>
              <a:rPr lang="en-GB" sz="2400" dirty="0"/>
              <a:t>Communications support is available from the MRWA team and DHA Communications</a:t>
            </a:r>
          </a:p>
          <a:p>
            <a:r>
              <a:rPr lang="en-GB" sz="2000" dirty="0" smtClean="0"/>
              <a:t>What we can offer:</a:t>
            </a:r>
          </a:p>
          <a:p>
            <a:pPr lvl="1"/>
            <a:r>
              <a:rPr lang="en-GB" sz="2000" dirty="0" smtClean="0"/>
              <a:t>Communications Toolkit</a:t>
            </a:r>
          </a:p>
          <a:p>
            <a:pPr lvl="1"/>
            <a:r>
              <a:rPr lang="en-GB" sz="2000" dirty="0" smtClean="0"/>
              <a:t>Help creating media and communication plans</a:t>
            </a:r>
            <a:endParaRPr lang="en-GB" sz="2000" dirty="0"/>
          </a:p>
          <a:p>
            <a:pPr lvl="1"/>
            <a:r>
              <a:rPr lang="en-GB" sz="2000" dirty="0" smtClean="0"/>
              <a:t>Help and advice writing media releases</a:t>
            </a:r>
          </a:p>
          <a:p>
            <a:pPr lvl="1"/>
            <a:r>
              <a:rPr lang="en-GB" sz="2000" dirty="0" smtClean="0"/>
              <a:t>Advice on design and photography</a:t>
            </a:r>
          </a:p>
          <a:p>
            <a:pPr lvl="1"/>
            <a:r>
              <a:rPr lang="en-GB" sz="2000" dirty="0" smtClean="0"/>
              <a:t>Approval for use of the MRWA logo</a:t>
            </a:r>
          </a:p>
          <a:p>
            <a:pPr lvl="1"/>
            <a:r>
              <a:rPr lang="en-GB" sz="2000" dirty="0" smtClean="0"/>
              <a:t>Quotes for media releases and opportunities</a:t>
            </a:r>
          </a:p>
          <a:p>
            <a:pPr lvl="1"/>
            <a:r>
              <a:rPr lang="en-GB" sz="2000" dirty="0" smtClean="0"/>
              <a:t>Regular e-newsletter for projects and stakeholders</a:t>
            </a:r>
          </a:p>
          <a:p>
            <a:pPr lvl="1"/>
            <a:r>
              <a:rPr lang="en-GB" sz="2000" dirty="0" smtClean="0"/>
              <a:t>Web presence on MRWA / Recycle for Merseyside and Halton websites and social media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Communications Toolkit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989040"/>
          </a:xfrm>
        </p:spPr>
        <p:txBody>
          <a:bodyPr/>
          <a:lstStyle/>
          <a:p>
            <a:r>
              <a:rPr lang="en-GB" sz="2400" dirty="0" smtClean="0"/>
              <a:t>This year we’ve introduced a simple Communications Toolkit to provide some basic guidance and templates of some of the things that we’ve discussed today</a:t>
            </a:r>
          </a:p>
          <a:p>
            <a:r>
              <a:rPr lang="en-GB" sz="2400" dirty="0" smtClean="0"/>
              <a:t>The Toolkit contains advice on everything from getting </a:t>
            </a:r>
            <a:r>
              <a:rPr lang="en-GB" sz="2400" dirty="0"/>
              <a:t>stories into local newspapers, developing social media, giving ideas for the kind of things that journalists want, and showing you how to get your stories and pictures published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You can download the toolkit, logos and other resources from the Authority website: </a:t>
            </a:r>
            <a:r>
              <a:rPr lang="en-GB" sz="2400" b="1" dirty="0" smtClean="0">
                <a:solidFill>
                  <a:srgbClr val="00B050"/>
                </a:solidFill>
              </a:rPr>
              <a:t>www.merseysidewda.gov.uk/community-</a:t>
            </a:r>
            <a:r>
              <a:rPr lang="en-GB" sz="2400" b="1" dirty="0" smtClean="0">
                <a:solidFill>
                  <a:srgbClr val="00B050"/>
                </a:solidFill>
              </a:rPr>
              <a:t>fund</a:t>
            </a:r>
            <a:endParaRPr lang="en-GB" sz="2400" b="1" dirty="0">
              <a:solidFill>
                <a:srgbClr val="00B05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00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Communications Toolkit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"/>
          </p:nvPr>
        </p:nvPicPr>
        <p:blipFill rotWithShape="1">
          <a:blip r:embed="rId4"/>
          <a:srcRect l="31341" t="8225" r="31025" b="6766"/>
          <a:stretch/>
        </p:blipFill>
        <p:spPr bwMode="auto">
          <a:xfrm rot="-660000">
            <a:off x="417337" y="2043191"/>
            <a:ext cx="2489998" cy="348733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31545" t="5994" r="31191" b="9463"/>
          <a:stretch/>
        </p:blipFill>
        <p:spPr bwMode="auto">
          <a:xfrm>
            <a:off x="3347864" y="1834105"/>
            <a:ext cx="2362944" cy="345638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/>
          <a:srcRect l="31349" t="6630" r="30775" b="9096"/>
          <a:stretch/>
        </p:blipFill>
        <p:spPr bwMode="auto">
          <a:xfrm rot="660000">
            <a:off x="6091210" y="2112027"/>
            <a:ext cx="2368519" cy="334966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Next steps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1800" dirty="0" smtClean="0"/>
              <a:t>We’ll be in touch to arrange a communications meeting with your project</a:t>
            </a:r>
          </a:p>
          <a:p>
            <a:r>
              <a:rPr lang="en-GB" sz="1800" dirty="0" smtClean="0"/>
              <a:t>Provide us with some feedback - let us know how much support you think you might need.</a:t>
            </a:r>
          </a:p>
          <a:p>
            <a:r>
              <a:rPr lang="en-GB" sz="1800" dirty="0" smtClean="0"/>
              <a:t>Identify who at your project will take the lead on communications.</a:t>
            </a:r>
          </a:p>
          <a:p>
            <a:r>
              <a:rPr lang="en-GB" sz="1800" dirty="0" smtClean="0"/>
              <a:t>Think about the resources that might be needed for communications – time, money and people. </a:t>
            </a:r>
          </a:p>
          <a:p>
            <a:r>
              <a:rPr lang="en-GB" sz="1800" dirty="0" smtClean="0"/>
              <a:t>Review the Communications Toolkit</a:t>
            </a:r>
          </a:p>
          <a:p>
            <a:r>
              <a:rPr lang="en-GB" sz="1800" dirty="0" smtClean="0"/>
              <a:t>Develop </a:t>
            </a:r>
            <a:r>
              <a:rPr lang="en-GB" sz="1800" dirty="0"/>
              <a:t>a simple communications plan for your project </a:t>
            </a:r>
            <a:r>
              <a:rPr lang="en-GB" sz="1800" dirty="0" smtClean="0"/>
              <a:t>which includes some key milestones.</a:t>
            </a:r>
          </a:p>
          <a:p>
            <a:r>
              <a:rPr lang="en-GB" sz="1800" dirty="0" smtClean="0"/>
              <a:t>We’ll provide you with some communications essentials – the Community Fund logo and how to use it, standard text to use in documents, quotes for media releases, and advice on delivering great communications!</a:t>
            </a:r>
            <a:endParaRPr lang="en-GB" sz="1800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Contact Details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Colette Gill</a:t>
            </a:r>
          </a:p>
          <a:p>
            <a:pPr marL="0" indent="0">
              <a:buNone/>
            </a:pPr>
            <a:r>
              <a:rPr lang="en-GB" sz="2000" dirty="0" smtClean="0"/>
              <a:t>MRWA Senior Communications Officer </a:t>
            </a:r>
          </a:p>
          <a:p>
            <a:pPr marL="0" indent="0">
              <a:buNone/>
            </a:pPr>
            <a:r>
              <a:rPr lang="en-GB" sz="2000" dirty="0" smtClean="0"/>
              <a:t>Tel: 0151 255 2527</a:t>
            </a:r>
          </a:p>
          <a:p>
            <a:pPr marL="0" indent="0">
              <a:buNone/>
            </a:pPr>
            <a:r>
              <a:rPr lang="en-GB" sz="2000" dirty="0" smtClean="0">
                <a:hlinkClick r:id="rId3"/>
              </a:rPr>
              <a:t>Colette.gill@merseysidewda.gov.uk</a:t>
            </a:r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Jon Flinn</a:t>
            </a:r>
          </a:p>
          <a:p>
            <a:pPr marL="0" indent="0">
              <a:buNone/>
            </a:pPr>
            <a:r>
              <a:rPr lang="en-GB" sz="2000" dirty="0" smtClean="0"/>
              <a:t>Director</a:t>
            </a:r>
          </a:p>
          <a:p>
            <a:pPr marL="0" indent="0">
              <a:buNone/>
            </a:pPr>
            <a:r>
              <a:rPr lang="en-GB" sz="2000" dirty="0" smtClean="0"/>
              <a:t>DHA Communications </a:t>
            </a:r>
          </a:p>
          <a:p>
            <a:pPr marL="0" indent="0">
              <a:buNone/>
            </a:pPr>
            <a:r>
              <a:rPr lang="en-GB" sz="2000" dirty="0" smtClean="0"/>
              <a:t>Tel: 0151 709 0505</a:t>
            </a:r>
          </a:p>
          <a:p>
            <a:pPr marL="0" indent="0">
              <a:buNone/>
            </a:pPr>
            <a:r>
              <a:rPr lang="en-GB" sz="2000" dirty="0" smtClean="0">
                <a:hlinkClick r:id="rId4"/>
              </a:rPr>
              <a:t>jon@dhacommunications.co.uk</a:t>
            </a:r>
            <a:endParaRPr lang="en-GB" sz="2000" dirty="0" smtClean="0"/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Questions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600" dirty="0" smtClean="0"/>
          </a:p>
          <a:p>
            <a:pPr marL="0" indent="0" algn="ctr">
              <a:buNone/>
            </a:pPr>
            <a:r>
              <a:rPr lang="en-GB" sz="5400" dirty="0" smtClean="0"/>
              <a:t>Don’t be shy…..</a:t>
            </a:r>
          </a:p>
          <a:p>
            <a:pPr marL="0" indent="0" algn="ctr">
              <a:buNone/>
            </a:pPr>
            <a:r>
              <a:rPr lang="en-GB" sz="5400" dirty="0" smtClean="0"/>
              <a:t>ask us a question</a:t>
            </a:r>
            <a:r>
              <a:rPr lang="en-GB" sz="6600" dirty="0" smtClean="0"/>
              <a:t>!</a:t>
            </a:r>
            <a:endParaRPr lang="en-GB" sz="6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Supporting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your project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communications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Communications - a </a:t>
            </a:r>
            <a:r>
              <a:rPr lang="en-GB" dirty="0"/>
              <a:t>key aspect to the success of your project</a:t>
            </a:r>
          </a:p>
          <a:p>
            <a:r>
              <a:rPr lang="en-GB" dirty="0"/>
              <a:t>Communications </a:t>
            </a:r>
            <a:r>
              <a:rPr lang="en-GB" dirty="0" smtClean="0"/>
              <a:t>planning – your </a:t>
            </a:r>
            <a:r>
              <a:rPr lang="en-GB" dirty="0"/>
              <a:t>role</a:t>
            </a:r>
          </a:p>
          <a:p>
            <a:r>
              <a:rPr lang="en-GB" dirty="0"/>
              <a:t>Communications support – our role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The communications mix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Press and media</a:t>
            </a:r>
          </a:p>
          <a:p>
            <a:r>
              <a:rPr lang="en-GB" dirty="0"/>
              <a:t>Social media</a:t>
            </a:r>
          </a:p>
          <a:p>
            <a:r>
              <a:rPr lang="en-GB" dirty="0"/>
              <a:t>Event management </a:t>
            </a:r>
          </a:p>
          <a:p>
            <a:r>
              <a:rPr lang="en-GB" dirty="0"/>
              <a:t>Paid for communications – advertising, sponsorship </a:t>
            </a:r>
          </a:p>
          <a:p>
            <a:r>
              <a:rPr lang="en-GB" dirty="0"/>
              <a:t>Project related communications – leaflets, posters </a:t>
            </a:r>
          </a:p>
          <a:p>
            <a:r>
              <a:rPr lang="en-GB" dirty="0"/>
              <a:t>Direct </a:t>
            </a:r>
            <a:r>
              <a:rPr lang="en-GB" dirty="0" smtClean="0"/>
              <a:t>mail/direct </a:t>
            </a:r>
            <a:r>
              <a:rPr lang="en-GB" dirty="0"/>
              <a:t>marketing</a:t>
            </a:r>
          </a:p>
          <a:p>
            <a:r>
              <a:rPr lang="en-GB" dirty="0"/>
              <a:t>Working with other </a:t>
            </a:r>
            <a:r>
              <a:rPr lang="en-GB" dirty="0" smtClean="0"/>
              <a:t>partners - </a:t>
            </a:r>
            <a:r>
              <a:rPr lang="en-GB" dirty="0"/>
              <a:t>referral, signposting 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Communications planning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Developing a communications plan for your project</a:t>
            </a:r>
          </a:p>
          <a:p>
            <a:r>
              <a:rPr lang="en-GB" dirty="0"/>
              <a:t>Identifying communications opportunities</a:t>
            </a:r>
          </a:p>
          <a:p>
            <a:r>
              <a:rPr lang="en-GB" dirty="0"/>
              <a:t>Recognising the resources needed</a:t>
            </a:r>
          </a:p>
          <a:p>
            <a:r>
              <a:rPr lang="en-GB" dirty="0"/>
              <a:t>Delivering effective communications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The theory: what makes news?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Unexpected/unusual</a:t>
            </a:r>
          </a:p>
          <a:p>
            <a:r>
              <a:rPr lang="en-GB" dirty="0"/>
              <a:t>Superlatives – biggest, first, best</a:t>
            </a:r>
          </a:p>
          <a:p>
            <a:r>
              <a:rPr lang="en-GB" dirty="0"/>
              <a:t>Milestones and anniversaries</a:t>
            </a:r>
          </a:p>
          <a:p>
            <a:r>
              <a:rPr lang="en-GB" dirty="0"/>
              <a:t>Human interest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Jobs created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/>
              <a:t>People </a:t>
            </a:r>
            <a:r>
              <a:rPr lang="en-GB" dirty="0" smtClean="0"/>
              <a:t>trained/other </a:t>
            </a:r>
            <a:r>
              <a:rPr lang="en-GB" dirty="0"/>
              <a:t>outcomes and results</a:t>
            </a:r>
          </a:p>
          <a:p>
            <a:r>
              <a:rPr lang="en-GB" dirty="0"/>
              <a:t>Relevant/affects people</a:t>
            </a:r>
          </a:p>
          <a:p>
            <a:r>
              <a:rPr lang="en-GB" dirty="0"/>
              <a:t>Celebrity </a:t>
            </a:r>
          </a:p>
          <a:p>
            <a:r>
              <a:rPr lang="en-GB" dirty="0"/>
              <a:t>Success/failure</a:t>
            </a:r>
          </a:p>
          <a:p>
            <a:r>
              <a:rPr lang="en-GB" dirty="0"/>
              <a:t>Interesting</a:t>
            </a:r>
          </a:p>
          <a:p>
            <a:r>
              <a:rPr lang="en-GB" dirty="0"/>
              <a:t>New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Promoting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your project in local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media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Beginning, middle and end stories</a:t>
            </a:r>
          </a:p>
          <a:p>
            <a:r>
              <a:rPr lang="en-GB" dirty="0"/>
              <a:t>Picture opportunities</a:t>
            </a:r>
          </a:p>
          <a:p>
            <a:r>
              <a:rPr lang="en-GB" dirty="0"/>
              <a:t>Milestone stories</a:t>
            </a:r>
          </a:p>
          <a:p>
            <a:r>
              <a:rPr lang="en-GB" dirty="0"/>
              <a:t>Success stories</a:t>
            </a:r>
          </a:p>
          <a:p>
            <a:r>
              <a:rPr lang="en-GB" dirty="0"/>
              <a:t>Human interest</a:t>
            </a:r>
          </a:p>
          <a:p>
            <a:r>
              <a:rPr lang="en-GB" dirty="0"/>
              <a:t>Event related stories</a:t>
            </a:r>
          </a:p>
          <a:p>
            <a:r>
              <a:rPr lang="en-GB" dirty="0"/>
              <a:t>‘In project’ stories – i.e people being trained, active delivery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Practical considerations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Practical considerations: </a:t>
            </a:r>
            <a:endParaRPr lang="en-GB" b="1" dirty="0" smtClean="0"/>
          </a:p>
          <a:p>
            <a:r>
              <a:rPr lang="en-GB" sz="2000" dirty="0" smtClean="0"/>
              <a:t>What </a:t>
            </a:r>
            <a:r>
              <a:rPr lang="en-GB" sz="2000" dirty="0"/>
              <a:t>– what is the story </a:t>
            </a:r>
            <a:r>
              <a:rPr lang="en-GB" sz="2000" dirty="0" smtClean="0"/>
              <a:t>about?</a:t>
            </a:r>
          </a:p>
          <a:p>
            <a:r>
              <a:rPr lang="en-GB" sz="2000" dirty="0" smtClean="0"/>
              <a:t>Who </a:t>
            </a:r>
            <a:r>
              <a:rPr lang="en-GB" sz="2000" dirty="0"/>
              <a:t>– who is the story </a:t>
            </a:r>
            <a:r>
              <a:rPr lang="en-GB" sz="2000" dirty="0" smtClean="0"/>
              <a:t>about?</a:t>
            </a:r>
          </a:p>
          <a:p>
            <a:r>
              <a:rPr lang="en-GB" sz="2000" dirty="0" smtClean="0"/>
              <a:t>Where </a:t>
            </a:r>
            <a:r>
              <a:rPr lang="en-GB" sz="2000" dirty="0"/>
              <a:t>– where is the event/project/activity </a:t>
            </a:r>
            <a:r>
              <a:rPr lang="en-GB" sz="2000" dirty="0" smtClean="0"/>
              <a:t>located?</a:t>
            </a:r>
          </a:p>
          <a:p>
            <a:r>
              <a:rPr lang="en-GB" sz="2000" dirty="0" smtClean="0"/>
              <a:t>When </a:t>
            </a:r>
            <a:r>
              <a:rPr lang="en-GB" sz="2000" dirty="0"/>
              <a:t>- when is, or has, the event/project activity taking or taken </a:t>
            </a:r>
            <a:r>
              <a:rPr lang="en-GB" sz="2000" dirty="0" smtClean="0"/>
              <a:t>place?</a:t>
            </a:r>
          </a:p>
          <a:p>
            <a:r>
              <a:rPr lang="en-GB" sz="2000" dirty="0" smtClean="0"/>
              <a:t>Why </a:t>
            </a:r>
            <a:r>
              <a:rPr lang="en-GB" sz="2000" dirty="0"/>
              <a:t>– why is the event/project/activity </a:t>
            </a:r>
            <a:r>
              <a:rPr lang="en-GB" sz="2000" dirty="0" smtClean="0"/>
              <a:t>happening?</a:t>
            </a:r>
          </a:p>
          <a:p>
            <a:r>
              <a:rPr lang="en-GB" sz="2000" dirty="0" smtClean="0"/>
              <a:t>Quote </a:t>
            </a:r>
            <a:r>
              <a:rPr lang="en-GB" sz="2000" dirty="0"/>
              <a:t>–  a supporting quote from an individual at the project or someone befitting from the </a:t>
            </a:r>
            <a:r>
              <a:rPr lang="en-GB" sz="2000" dirty="0" smtClean="0"/>
              <a:t>project</a:t>
            </a:r>
          </a:p>
          <a:p>
            <a:r>
              <a:rPr lang="en-GB" sz="2000" dirty="0" smtClean="0"/>
              <a:t>Contact </a:t>
            </a:r>
            <a:r>
              <a:rPr lang="en-GB" sz="2000" dirty="0"/>
              <a:t>– where to contact the project for more details – including website/social media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Painting a picture: using images</a:t>
            </a:r>
            <a:endParaRPr lang="en-GB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Subjects:</a:t>
            </a:r>
          </a:p>
          <a:p>
            <a:r>
              <a:rPr lang="en-GB" sz="2400" dirty="0" smtClean="0"/>
              <a:t>Children </a:t>
            </a:r>
            <a:r>
              <a:rPr lang="en-GB" sz="2400" dirty="0"/>
              <a:t>/ individuals and groups</a:t>
            </a:r>
          </a:p>
          <a:p>
            <a:r>
              <a:rPr lang="en-GB" sz="2400" dirty="0"/>
              <a:t>Activity/action/drama</a:t>
            </a:r>
          </a:p>
          <a:p>
            <a:r>
              <a:rPr lang="en-GB" sz="2400" dirty="0"/>
              <a:t>Tell the story</a:t>
            </a:r>
          </a:p>
          <a:p>
            <a:r>
              <a:rPr lang="en-GB" sz="2400" dirty="0"/>
              <a:t>Informal</a:t>
            </a:r>
          </a:p>
          <a:p>
            <a:r>
              <a:rPr lang="en-GB" sz="2400" dirty="0"/>
              <a:t>Colour</a:t>
            </a:r>
          </a:p>
          <a:p>
            <a:r>
              <a:rPr lang="en-GB" sz="2400" dirty="0"/>
              <a:t>Quality </a:t>
            </a:r>
          </a:p>
          <a:p>
            <a:r>
              <a:rPr lang="en-GB" sz="2400" dirty="0"/>
              <a:t>In-house versus professional 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Methods:</a:t>
            </a:r>
          </a:p>
          <a:p>
            <a:r>
              <a:rPr lang="en-GB" sz="2400" dirty="0" smtClean="0"/>
              <a:t>Photography</a:t>
            </a:r>
          </a:p>
          <a:p>
            <a:r>
              <a:rPr lang="en-GB" sz="2400" dirty="0" smtClean="0"/>
              <a:t>Video recording</a:t>
            </a:r>
          </a:p>
          <a:p>
            <a:r>
              <a:rPr lang="en-GB" sz="2400" dirty="0" smtClean="0"/>
              <a:t>Other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268339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Media coverage and images 2013-2014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6950" r="50152" b="19164"/>
          <a:stretch/>
        </p:blipFill>
        <p:spPr bwMode="auto">
          <a:xfrm rot="-60000">
            <a:off x="326185" y="1625030"/>
            <a:ext cx="2085399" cy="462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34729" r="20066" b="24617"/>
          <a:stretch/>
        </p:blipFill>
        <p:spPr bwMode="auto">
          <a:xfrm>
            <a:off x="2699792" y="1742494"/>
            <a:ext cx="3475990" cy="3432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9507" r="33939" b="21275"/>
          <a:stretch/>
        </p:blipFill>
        <p:spPr>
          <a:xfrm>
            <a:off x="6166046" y="1566002"/>
            <a:ext cx="2867605" cy="47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788</Words>
  <Application>Microsoft Office PowerPoint</Application>
  <PresentationFormat>On-screen Show (4:3)</PresentationFormat>
  <Paragraphs>178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COMMUNICATIONS WORKSHOP  Getting the most out of your communications  jon flinn, director, dha communications  colette gill, mrwa senior communications officer  17th september 2014</vt:lpstr>
      <vt:lpstr>Supporting your project communications</vt:lpstr>
      <vt:lpstr>The communications mix</vt:lpstr>
      <vt:lpstr>Communications planning</vt:lpstr>
      <vt:lpstr>The theory: what makes news?</vt:lpstr>
      <vt:lpstr>Promoting your project in local media</vt:lpstr>
      <vt:lpstr>Practical considerations</vt:lpstr>
      <vt:lpstr>Painting a picture: using images</vt:lpstr>
      <vt:lpstr>Media coverage and images 2013-2014</vt:lpstr>
      <vt:lpstr>Media coverage and images 2013-2014</vt:lpstr>
      <vt:lpstr>Using other communications methods</vt:lpstr>
      <vt:lpstr>Planning for issues and problems</vt:lpstr>
      <vt:lpstr>Communications support from MRWA</vt:lpstr>
      <vt:lpstr>Communications Toolkit</vt:lpstr>
      <vt:lpstr>Communications Toolkit</vt:lpstr>
      <vt:lpstr>Next steps</vt:lpstr>
      <vt:lpstr>Contact Details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DHA slide template</dc:title>
  <dc:creator>Daniel</dc:creator>
  <cp:lastModifiedBy>Colette Gill</cp:lastModifiedBy>
  <cp:revision>82</cp:revision>
  <dcterms:created xsi:type="dcterms:W3CDTF">2013-04-15T10:28:07Z</dcterms:created>
  <dcterms:modified xsi:type="dcterms:W3CDTF">2014-09-15T10:18:21Z</dcterms:modified>
</cp:coreProperties>
</file>